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4.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5.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 id="2147483703" r:id="rId2"/>
    <p:sldMasterId id="2147483715" r:id="rId3"/>
    <p:sldMasterId id="2147483733" r:id="rId4"/>
    <p:sldMasterId id="2147483763" r:id="rId5"/>
    <p:sldMasterId id="2147483780" r:id="rId6"/>
  </p:sldMasterIdLst>
  <p:sldIdLst>
    <p:sldId id="256" r:id="rId7"/>
    <p:sldId id="375" r:id="rId8"/>
    <p:sldId id="369" r:id="rId9"/>
    <p:sldId id="366" r:id="rId10"/>
    <p:sldId id="367" r:id="rId11"/>
    <p:sldId id="287" r:id="rId12"/>
    <p:sldId id="289" r:id="rId13"/>
    <p:sldId id="292" r:id="rId14"/>
    <p:sldId id="365" r:id="rId15"/>
    <p:sldId id="297" r:id="rId16"/>
    <p:sldId id="294" r:id="rId17"/>
    <p:sldId id="298" r:id="rId18"/>
    <p:sldId id="299" r:id="rId19"/>
    <p:sldId id="296" r:id="rId20"/>
    <p:sldId id="301" r:id="rId21"/>
    <p:sldId id="300" r:id="rId22"/>
    <p:sldId id="374" r:id="rId23"/>
    <p:sldId id="306" r:id="rId24"/>
    <p:sldId id="303" r:id="rId25"/>
    <p:sldId id="305" r:id="rId26"/>
    <p:sldId id="304" r:id="rId27"/>
    <p:sldId id="302" r:id="rId28"/>
    <p:sldId id="309" r:id="rId29"/>
    <p:sldId id="308" r:id="rId30"/>
    <p:sldId id="331" r:id="rId31"/>
    <p:sldId id="355" r:id="rId32"/>
    <p:sldId id="354" r:id="rId33"/>
    <p:sldId id="353" r:id="rId34"/>
    <p:sldId id="356" r:id="rId35"/>
    <p:sldId id="359" r:id="rId36"/>
    <p:sldId id="360" r:id="rId37"/>
    <p:sldId id="361" r:id="rId38"/>
    <p:sldId id="343"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40" autoAdjust="0"/>
    <p:restoredTop sz="94660"/>
  </p:normalViewPr>
  <p:slideViewPr>
    <p:cSldViewPr snapToGrid="0">
      <p:cViewPr varScale="1">
        <p:scale>
          <a:sx n="73" d="100"/>
          <a:sy n="73" d="100"/>
        </p:scale>
        <p:origin x="629"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theme" Target="theme/theme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tableStyles" Target="tableStyles.xml"/><Relationship Id="rId8" Type="http://schemas.openxmlformats.org/officeDocument/2006/relationships/slide" Target="slides/slide2.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s>
</file>

<file path=ppt/media/image1.jpeg>
</file>

<file path=ppt/media/image2.png>
</file>

<file path=ppt/media/image3.png>
</file>

<file path=ppt/media/image4.png>
</file>

<file path=ppt/media/image5.pn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899597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202476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593046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0016545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557371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7191407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4734447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9147799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1189079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7282007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4197391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823962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1E7B9A-350C-4C2D-8783-45E61F1F419A}"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6983787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1E7B9A-350C-4C2D-8783-45E61F1F419A}" type="datetimeFigureOut">
              <a:rPr lang="en-US" smtClean="0"/>
              <a:t>2/20/2024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223596666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1E7B9A-350C-4C2D-8783-45E61F1F419A}" type="datetimeFigureOut">
              <a:rPr lang="en-US" smtClean="0"/>
              <a:t>2/20/2024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8154068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1E7B9A-350C-4C2D-8783-45E61F1F419A}" type="datetimeFigureOut">
              <a:rPr lang="en-US" smtClean="0"/>
              <a:t>2/20/2024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7585967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91E7B9A-350C-4C2D-8783-45E61F1F419A}"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1452740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91E7B9A-350C-4C2D-8783-45E61F1F419A}"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8922780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231095381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1192109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0132994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126388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6835956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54046730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7CD3FD-BE54-4400-942B-C6C15AA73DFD}"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20823906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CD3FD-BE54-4400-942B-C6C15AA73DFD}" type="datetimeFigureOut">
              <a:rPr lang="en-US" smtClean="0"/>
              <a:t>2/20/2024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58937565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07CD3FD-BE54-4400-942B-C6C15AA73DFD}" type="datetimeFigureOut">
              <a:rPr lang="en-US" smtClean="0"/>
              <a:t>2/20/2024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78824715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7CD3FD-BE54-4400-942B-C6C15AA73DFD}" type="datetimeFigureOut">
              <a:rPr lang="en-US" smtClean="0"/>
              <a:t>2/20/2024</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59929958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7CD3FD-BE54-4400-942B-C6C15AA73DFD}"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11433088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7CD3FD-BE54-4400-942B-C6C15AA73DFD}"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55951289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7CD3FD-BE54-4400-942B-C6C15AA73DFD}"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62459434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3355424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45185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7CD3FD-BE54-4400-942B-C6C15AA73DFD}"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81739450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07493968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07CD3FD-BE54-4400-942B-C6C15AA73DFD}" type="datetimeFigureOut">
              <a:rPr lang="en-US" smtClean="0"/>
              <a:t>2/20/2024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7895560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07CD3FD-BE54-4400-942B-C6C15AA73DFD}" type="datetimeFigureOut">
              <a:rPr lang="en-US" smtClean="0"/>
              <a:t>2/20/2024</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89147475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62702583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23124076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140148785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421470389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70270676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1E7B9A-350C-4C2D-8783-45E61F1F419A}"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67196804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1E7B9A-350C-4C2D-8783-45E61F1F419A}" type="datetimeFigureOut">
              <a:rPr lang="en-US" smtClean="0"/>
              <a:t>2/20/2024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2612284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CD3FD-BE54-4400-942B-C6C15AA73DFD}" type="datetimeFigureOut">
              <a:rPr lang="en-US" smtClean="0"/>
              <a:t>2/20/2024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920102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67607183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85125929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15824654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1E7B9A-350C-4C2D-8783-45E61F1F419A}"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23046747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7CD3FD-BE54-4400-942B-C6C15AA73DFD}"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18769809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17032980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27309546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131876957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73285193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414136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07CD3FD-BE54-4400-942B-C6C15AA73DFD}" type="datetimeFigureOut">
              <a:rPr lang="en-US" smtClean="0"/>
              <a:t>2/20/2024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16585100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41347687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136394270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173299873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921889123"/>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06975701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1E7B9A-350C-4C2D-8783-45E61F1F419A}"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22073173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1E7B9A-350C-4C2D-8783-45E61F1F419A}" type="datetimeFigureOut">
              <a:rPr lang="en-US" smtClean="0"/>
              <a:t>2/20/2024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04529223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1E7B9A-350C-4C2D-8783-45E61F1F419A}" type="datetimeFigureOut">
              <a:rPr lang="en-US" smtClean="0"/>
              <a:t>2/20/2024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86713957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1E7B9A-350C-4C2D-8783-45E61F1F419A}" type="datetimeFigureOut">
              <a:rPr lang="en-US" smtClean="0"/>
              <a:t>2/20/2024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151084234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1E7B9A-350C-4C2D-8783-45E61F1F419A}"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1808756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7CD3FD-BE54-4400-942B-C6C15AA73DFD}" type="datetimeFigureOut">
              <a:rPr lang="en-US" smtClean="0"/>
              <a:t>2/20/2024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790085189"/>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1E7B9A-350C-4C2D-8783-45E61F1F419A}"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250005409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18956016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7CD3FD-BE54-4400-942B-C6C15AA73DFD}"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4C0CD32-A6C8-4BA5-B3DF-D8325E32CAA4}"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2512679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07CD3FD-BE54-4400-942B-C6C15AA73DFD}"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296068934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07CD3FD-BE54-4400-942B-C6C15AA73DFD}"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4C0CD32-A6C8-4BA5-B3DF-D8325E32CAA4}"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3747016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07CD3FD-BE54-4400-942B-C6C15AA73DFD}"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59352606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195521969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422000764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rgbClr val="262626"/>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E91E7B9A-350C-4C2D-8783-45E61F1F419A}" type="datetimeFigureOut">
              <a:rPr lang="en-US" smtClean="0"/>
              <a:t>2/20/2024</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05EFC118-0938-4FCB-AA3B-8C91CCEB6815}" type="slidenum">
              <a:rPr lang="en-US" smtClean="0"/>
              <a:t>‹#›</a:t>
            </a:fld>
            <a:endParaRPr lang="en-US"/>
          </a:p>
        </p:txBody>
      </p:sp>
    </p:spTree>
    <p:extLst>
      <p:ext uri="{BB962C8B-B14F-4D97-AF65-F5344CB8AC3E}">
        <p14:creationId xmlns:p14="http://schemas.microsoft.com/office/powerpoint/2010/main" val="2324789321"/>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1893903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07CD3FD-BE54-4400-942B-C6C15AA73DFD}"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315375305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2618527382"/>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1E7B9A-350C-4C2D-8783-45E61F1F419A}"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43605199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1E7B9A-350C-4C2D-8783-45E61F1F419A}" type="datetimeFigureOut">
              <a:rPr lang="en-US" smtClean="0"/>
              <a:t>2/20/2024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28010005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1E7B9A-350C-4C2D-8783-45E61F1F419A}" type="datetimeFigureOut">
              <a:rPr lang="en-US" smtClean="0"/>
              <a:t>2/20/2024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294230623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1E7B9A-350C-4C2D-8783-45E61F1F419A}" type="datetimeFigureOut">
              <a:rPr lang="en-US" smtClean="0"/>
              <a:t>2/20/2024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406844283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E91E7B9A-350C-4C2D-8783-45E61F1F419A}"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05EFC118-0938-4FCB-AA3B-8C91CCEB6815}" type="slidenum">
              <a:rPr lang="en-US" smtClean="0"/>
              <a:t>‹#›</a:t>
            </a:fld>
            <a:endParaRPr lang="en-US"/>
          </a:p>
        </p:txBody>
      </p:sp>
    </p:spTree>
    <p:extLst>
      <p:ext uri="{BB962C8B-B14F-4D97-AF65-F5344CB8AC3E}">
        <p14:creationId xmlns:p14="http://schemas.microsoft.com/office/powerpoint/2010/main" val="14178520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E91E7B9A-350C-4C2D-8783-45E61F1F419A}" type="datetimeFigureOut">
              <a:rPr lang="en-US" smtClean="0"/>
              <a:t>2/20/2024</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05EFC118-0938-4FCB-AA3B-8C91CCEB6815}" type="slidenum">
              <a:rPr lang="en-US" smtClean="0"/>
              <a:t>‹#›</a:t>
            </a:fld>
            <a:endParaRPr lang="en-US"/>
          </a:p>
        </p:txBody>
      </p:sp>
    </p:spTree>
    <p:extLst>
      <p:ext uri="{BB962C8B-B14F-4D97-AF65-F5344CB8AC3E}">
        <p14:creationId xmlns:p14="http://schemas.microsoft.com/office/powerpoint/2010/main" val="1391962490"/>
      </p:ext>
    </p:extLst>
  </p:cSld>
  <p:clrMapOvr>
    <a:overrideClrMapping bg1="lt1" tx1="dk1" bg2="lt2" tx2="dk2" accent1="accent1" accent2="accent2" accent3="accent3" accent4="accent4" accent5="accent5" accent6="accent6" hlink="hlink" folHlink="folHlink"/>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150910443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1E7B9A-350C-4C2D-8783-45E61F1F419A}" type="datetimeFigureOut">
              <a:rPr lang="en-US" smtClean="0"/>
              <a:t>2/20/2024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C118-0938-4FCB-AA3B-8C91CCEB6815}" type="slidenum">
              <a:rPr lang="en-US" smtClean="0"/>
              <a:t>‹#›</a:t>
            </a:fld>
            <a:endParaRPr lang="en-US"/>
          </a:p>
        </p:txBody>
      </p:sp>
    </p:spTree>
    <p:extLst>
      <p:ext uri="{BB962C8B-B14F-4D97-AF65-F5344CB8AC3E}">
        <p14:creationId xmlns:p14="http://schemas.microsoft.com/office/powerpoint/2010/main" val="3702689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7CD3FD-BE54-4400-942B-C6C15AA73DFD}" type="datetimeFigureOut">
              <a:rPr lang="en-US" smtClean="0"/>
              <a:t>2/20/2024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C0CD32-A6C8-4BA5-B3DF-D8325E32CAA4}" type="slidenum">
              <a:rPr lang="en-US" smtClean="0"/>
              <a:t>‹#›</a:t>
            </a:fld>
            <a:endParaRPr lang="en-US"/>
          </a:p>
        </p:txBody>
      </p:sp>
    </p:spTree>
    <p:extLst>
      <p:ext uri="{BB962C8B-B14F-4D97-AF65-F5344CB8AC3E}">
        <p14:creationId xmlns:p14="http://schemas.microsoft.com/office/powerpoint/2010/main" val="786930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theme" Target="../theme/theme3.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10" Type="http://schemas.openxmlformats.org/officeDocument/2006/relationships/slideLayout" Target="../slideLayouts/slideLayout37.xml"/><Relationship Id="rId19" Type="http://schemas.openxmlformats.org/officeDocument/2006/relationships/image" Target="../media/image1.jpeg"/><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theme" Target="../theme/theme4.xml"/><Relationship Id="rId3" Type="http://schemas.openxmlformats.org/officeDocument/2006/relationships/slideLayout" Target="../slideLayouts/slideLayout47.xml"/><Relationship Id="rId21" Type="http://schemas.openxmlformats.org/officeDocument/2006/relationships/image" Target="../media/image4.png"/><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image" Target="../media/image3.png"/><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19" Type="http://schemas.openxmlformats.org/officeDocument/2006/relationships/image" Target="../media/image2.png"/><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 Id="rId22"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slideLayout" Target="../slideLayouts/slideLayout74.xml"/><Relationship Id="rId3" Type="http://schemas.openxmlformats.org/officeDocument/2006/relationships/slideLayout" Target="../slideLayouts/slideLayout64.xml"/><Relationship Id="rId7" Type="http://schemas.openxmlformats.org/officeDocument/2006/relationships/slideLayout" Target="../slideLayouts/slideLayout68.xml"/><Relationship Id="rId12" Type="http://schemas.openxmlformats.org/officeDocument/2006/relationships/slideLayout" Target="../slideLayouts/slideLayout73.xml"/><Relationship Id="rId17" Type="http://schemas.openxmlformats.org/officeDocument/2006/relationships/theme" Target="../theme/theme5.xml"/><Relationship Id="rId2" Type="http://schemas.openxmlformats.org/officeDocument/2006/relationships/slideLayout" Target="../slideLayouts/slideLayout63.xml"/><Relationship Id="rId16" Type="http://schemas.openxmlformats.org/officeDocument/2006/relationships/slideLayout" Target="../slideLayouts/slideLayout77.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5" Type="http://schemas.openxmlformats.org/officeDocument/2006/relationships/slideLayout" Target="../slideLayouts/slideLayout66.xml"/><Relationship Id="rId15" Type="http://schemas.openxmlformats.org/officeDocument/2006/relationships/slideLayout" Target="../slideLayouts/slideLayout76.xml"/><Relationship Id="rId10" Type="http://schemas.openxmlformats.org/officeDocument/2006/relationships/slideLayout" Target="../slideLayouts/slideLayout71.xml"/><Relationship Id="rId4" Type="http://schemas.openxmlformats.org/officeDocument/2006/relationships/slideLayout" Target="../slideLayouts/slideLayout65.xml"/><Relationship Id="rId9" Type="http://schemas.openxmlformats.org/officeDocument/2006/relationships/slideLayout" Target="../slideLayouts/slideLayout70.xml"/><Relationship Id="rId14" Type="http://schemas.openxmlformats.org/officeDocument/2006/relationships/slideLayout" Target="../slideLayouts/slideLayout7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5.xml"/><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6.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07CD3FD-BE54-4400-942B-C6C15AA73DFD}" type="datetimeFigureOut">
              <a:rPr lang="en-US" smtClean="0"/>
              <a:t>2/20/2024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4C0CD32-A6C8-4BA5-B3DF-D8325E32CAA4}" type="slidenum">
              <a:rPr lang="en-US" smtClean="0"/>
              <a:t>‹#›</a:t>
            </a:fld>
            <a:endParaRPr lang="en-US"/>
          </a:p>
        </p:txBody>
      </p:sp>
    </p:spTree>
    <p:extLst>
      <p:ext uri="{BB962C8B-B14F-4D97-AF65-F5344CB8AC3E}">
        <p14:creationId xmlns:p14="http://schemas.microsoft.com/office/powerpoint/2010/main" val="3025595695"/>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7CD3FD-BE54-4400-942B-C6C15AA73DFD}" type="datetimeFigureOut">
              <a:rPr lang="en-US" smtClean="0"/>
              <a:t>2/20/2024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C0CD32-A6C8-4BA5-B3DF-D8325E32CAA4}" type="slidenum">
              <a:rPr lang="en-US" smtClean="0"/>
              <a:t>‹#›</a:t>
            </a:fld>
            <a:endParaRPr lang="en-US"/>
          </a:p>
        </p:txBody>
      </p:sp>
    </p:spTree>
    <p:extLst>
      <p:ext uri="{BB962C8B-B14F-4D97-AF65-F5344CB8AC3E}">
        <p14:creationId xmlns:p14="http://schemas.microsoft.com/office/powerpoint/2010/main" val="1464036598"/>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F07CD3FD-BE54-4400-942B-C6C15AA73DFD}" type="datetimeFigureOut">
              <a:rPr lang="en-US" smtClean="0"/>
              <a:t>2/20/2024</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A4C0CD32-A6C8-4BA5-B3DF-D8325E32CAA4}" type="slidenum">
              <a:rPr lang="en-US" smtClean="0"/>
              <a:t>‹#›</a:t>
            </a:fld>
            <a:endParaRPr lang="en-US"/>
          </a:p>
        </p:txBody>
      </p:sp>
    </p:spTree>
    <p:extLst>
      <p:ext uri="{BB962C8B-B14F-4D97-AF65-F5344CB8AC3E}">
        <p14:creationId xmlns:p14="http://schemas.microsoft.com/office/powerpoint/2010/main" val="2921227653"/>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07CD3FD-BE54-4400-942B-C6C15AA73DFD}" type="datetimeFigureOut">
              <a:rPr lang="en-US" smtClean="0"/>
              <a:t>2/20/2024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A4C0CD32-A6C8-4BA5-B3DF-D8325E32CAA4}" type="slidenum">
              <a:rPr lang="en-US" smtClean="0"/>
              <a:t>‹#›</a:t>
            </a:fld>
            <a:endParaRPr lang="en-US"/>
          </a:p>
        </p:txBody>
      </p:sp>
    </p:spTree>
    <p:extLst>
      <p:ext uri="{BB962C8B-B14F-4D97-AF65-F5344CB8AC3E}">
        <p14:creationId xmlns:p14="http://schemas.microsoft.com/office/powerpoint/2010/main" val="699375580"/>
      </p:ext>
    </p:extLst>
  </p:cSld>
  <p:clrMap bg1="dk1" tx1="lt1" bg2="dk2" tx2="lt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46" r:id="rId13"/>
    <p:sldLayoutId id="2147483747" r:id="rId14"/>
    <p:sldLayoutId id="2147483748" r:id="rId15"/>
    <p:sldLayoutId id="2147483749" r:id="rId16"/>
    <p:sldLayoutId id="2147483750"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07CD3FD-BE54-4400-942B-C6C15AA73DFD}" type="datetimeFigureOut">
              <a:rPr lang="en-US" smtClean="0"/>
              <a:t>2/20/2024</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4C0CD32-A6C8-4BA5-B3DF-D8325E32CAA4}" type="slidenum">
              <a:rPr lang="en-US" smtClean="0"/>
              <a:t>‹#›</a:t>
            </a:fld>
            <a:endParaRPr lang="en-US"/>
          </a:p>
        </p:txBody>
      </p:sp>
    </p:spTree>
    <p:extLst>
      <p:ext uri="{BB962C8B-B14F-4D97-AF65-F5344CB8AC3E}">
        <p14:creationId xmlns:p14="http://schemas.microsoft.com/office/powerpoint/2010/main" val="1429446245"/>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 id="2147483778" r:id="rId15"/>
    <p:sldLayoutId id="214748377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F07CD3FD-BE54-4400-942B-C6C15AA73DFD}" type="datetimeFigureOut">
              <a:rPr lang="en-US" smtClean="0"/>
              <a:t>2/20/2024</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A4C0CD32-A6C8-4BA5-B3DF-D8325E32CAA4}" type="slidenum">
              <a:rPr lang="en-US" smtClean="0"/>
              <a:t>‹#›</a:t>
            </a:fld>
            <a:endParaRPr lang="en-US"/>
          </a:p>
        </p:txBody>
      </p:sp>
    </p:spTree>
    <p:extLst>
      <p:ext uri="{BB962C8B-B14F-4D97-AF65-F5344CB8AC3E}">
        <p14:creationId xmlns:p14="http://schemas.microsoft.com/office/powerpoint/2010/main" val="2146213402"/>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package" Target="../embeddings/Microsoft_Excel_Worksheet.xlsx"/><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package" Target="../embeddings/Microsoft_Excel_Worksheet1.xlsx"/><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package" Target="../embeddings/Microsoft_Excel_Worksheet2.xlsx"/><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package" Target="../embeddings/Microsoft_Excel_Worksheet3.xlsx"/><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hyperlink" Target="https://www.verywellfit.com/walking-calories-and-distance-calculators-3432711" TargetMode="External"/><Relationship Id="rId2" Type="http://schemas.openxmlformats.org/officeDocument/2006/relationships/hyperlink" Target="https://www.omnicalculator.com/sports/walking-calorie" TargetMode="External"/><Relationship Id="rId1" Type="http://schemas.openxmlformats.org/officeDocument/2006/relationships/slideLayout" Target="../slideLayouts/slideLayout18.xml"/><Relationship Id="rId5" Type="http://schemas.openxmlformats.org/officeDocument/2006/relationships/hyperlink" Target="https://tyemedical.com/blog/what-affects-how-many-calories-you-burn-6-factors-to-consider/" TargetMode="External"/><Relationship Id="rId4" Type="http://schemas.openxmlformats.org/officeDocument/2006/relationships/hyperlink" Target="https://maccabi.com.au/blog/2022/01/05/6-factors-that-can-affect-how-many-calories-you-burn/"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package" Target="../embeddings/Microsoft_Excel_Worksheet4.xlsx"/><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9.xml"/></Relationships>
</file>

<file path=ppt/slides/_rels/slide20.xml.rels><?xml version="1.0" encoding="UTF-8" standalone="yes"?>
<Relationships xmlns="http://schemas.openxmlformats.org/package/2006/relationships"><Relationship Id="rId3" Type="http://schemas.openxmlformats.org/officeDocument/2006/relationships/hyperlink" Target="https://www.medicalnewstoday.com/articles/how-many-steps-should-you-take-a-day?fbclid=IwAR0DfWw3lpGb1GFP72GL8T0Qg25gNqDUDjBPHGqFcYBhzQckNxVJC2TViWs" TargetMode="External"/><Relationship Id="rId2" Type="http://schemas.openxmlformats.org/officeDocument/2006/relationships/hyperlink" Target="https://www.medicinenet.com/how_many_steps_a_day_is_considered_active/article.htm?fbclid=IwAR3qCKdjS0Cp9eT809sVl7K3JdPu1l8eMBD4midshINcjqBJ3G8NVLdYH5U" TargetMode="Externa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hyperlink" Target="https://www.medicalnewstoday.com/articles/how-many-steps-should-you-take-a-day?fbclid=IwAR0DfWw3lpGb1GFP72GL8T0Qg25gNqDUDjBPHGqFcYBhzQckNxVJC2TViWs" TargetMode="Externa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package" Target="../embeddings/Microsoft_Excel_Worksheet5.xlsx"/><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hyperlink" Target="https://tyemedical.com/blog/what-affects-how-many-calories-you-burn-6-factors-to-consider/" TargetMode="External"/><Relationship Id="rId2" Type="http://schemas.openxmlformats.org/officeDocument/2006/relationships/hyperlink" Target="https://maccabi.com.au/blog/2022/01/05/6-factors-that-can-affect-how-many-calories-you-burn/" TargetMode="Externa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package" Target="../embeddings/Microsoft_Excel_Worksheet6.xlsx"/><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package" Target="../embeddings/Microsoft_Excel_Worksheet7.xlsx"/><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hyperlink" Target="https://www.cdc.gov/pcd/issues/2016/pdf/16_0111.pdf" TargetMode="Externa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package" Target="../embeddings/Microsoft_Excel_Worksheet8.xlsx"/><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9.xml"/></Relationships>
</file>

<file path=ppt/slides/_rels/slide30.xml.rels><?xml version="1.0" encoding="UTF-8" standalone="yes"?>
<Relationships xmlns="http://schemas.openxmlformats.org/package/2006/relationships"><Relationship Id="rId2" Type="http://schemas.openxmlformats.org/officeDocument/2006/relationships/hyperlink" Target="https://www.medicinenet.com/how_many_steps_a_day_is_considered_active/article.htm?fbclid=IwAR3qCKdjS0Cp9eT809sVl7K3JdPu1l8eMBD4midshINcjqBJ3G8NVLdYH5U" TargetMode="External"/><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package" Target="../embeddings/Microsoft_Excel_Worksheet9.xlsx"/><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hyperlink" Target="https://www.medicalnewstoday.com/articles/how-many-steps-should-you-take-a-day?fbclid=IwAR0DfWw3lpGb1GFP72GL8T0Qg25gNqDUDjBPHGqFcYBhzQckNxVJC2TViWs" TargetMode="External"/><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15" descr="Books stacked on a table">
            <a:extLst>
              <a:ext uri="{FF2B5EF4-FFF2-40B4-BE49-F238E27FC236}">
                <a16:creationId xmlns:a16="http://schemas.microsoft.com/office/drawing/2014/main" id="{38786793-6209-A545-17D5-7FC074F2F180}"/>
              </a:ext>
            </a:extLst>
          </p:cNvPr>
          <p:cNvPicPr>
            <a:picLocks noChangeAspect="1"/>
          </p:cNvPicPr>
          <p:nvPr/>
        </p:nvPicPr>
        <p:blipFill rotWithShape="1">
          <a:blip r:embed="rId2"/>
          <a:srcRect l="19174" t="9091" r="10729"/>
          <a:stretch/>
        </p:blipFill>
        <p:spPr>
          <a:xfrm>
            <a:off x="4266678" y="-8467"/>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379BC844-29E7-18EC-2B22-7FA0B1505D4B}"/>
              </a:ext>
            </a:extLst>
          </p:cNvPr>
          <p:cNvSpPr>
            <a:spLocks noGrp="1"/>
          </p:cNvSpPr>
          <p:nvPr>
            <p:ph type="ctrTitle"/>
          </p:nvPr>
        </p:nvSpPr>
        <p:spPr>
          <a:xfrm>
            <a:off x="844062" y="1310747"/>
            <a:ext cx="8759380" cy="2546512"/>
          </a:xfrm>
        </p:spPr>
        <p:txBody>
          <a:bodyPr>
            <a:normAutofit fontScale="90000"/>
          </a:bodyPr>
          <a:lstStyle/>
          <a:p>
            <a:pPr algn="l">
              <a:lnSpc>
                <a:spcPct val="90000"/>
              </a:lnSpc>
            </a:pPr>
            <a:br>
              <a:rPr lang="en-US" sz="4000" b="1" dirty="0">
                <a:solidFill>
                  <a:schemeClr val="tx1"/>
                </a:solidFill>
                <a:latin typeface="Arial Black" panose="020B0A04020102020204" pitchFamily="34" charset="0"/>
                <a:cs typeface="Arial" panose="020B0604020202020204" pitchFamily="34" charset="0"/>
              </a:rPr>
            </a:br>
            <a:br>
              <a:rPr lang="en-US" sz="4000" b="1" dirty="0">
                <a:solidFill>
                  <a:schemeClr val="tx1"/>
                </a:solidFill>
                <a:latin typeface="Arial Black" panose="020B0A04020102020204" pitchFamily="34" charset="0"/>
                <a:cs typeface="Arial" panose="020B0604020202020204" pitchFamily="34" charset="0"/>
              </a:rPr>
            </a:br>
            <a:br>
              <a:rPr lang="en-US" sz="4000" b="1" dirty="0">
                <a:solidFill>
                  <a:schemeClr val="tx1"/>
                </a:solidFill>
                <a:latin typeface="Arial Black" panose="020B0A04020102020204" pitchFamily="34" charset="0"/>
                <a:cs typeface="Arial" panose="020B0604020202020204" pitchFamily="34" charset="0"/>
              </a:rPr>
            </a:br>
            <a:br>
              <a:rPr lang="en-US" sz="4000" b="1" dirty="0">
                <a:solidFill>
                  <a:schemeClr val="tx1"/>
                </a:solidFill>
                <a:latin typeface="Arial Black" panose="020B0A04020102020204" pitchFamily="34" charset="0"/>
                <a:cs typeface="Arial" panose="020B0604020202020204" pitchFamily="34" charset="0"/>
              </a:rPr>
            </a:br>
            <a:br>
              <a:rPr lang="en-US" sz="4000" b="1" dirty="0">
                <a:solidFill>
                  <a:schemeClr val="tx1"/>
                </a:solidFill>
                <a:latin typeface="Arial Black" panose="020B0A04020102020204" pitchFamily="34" charset="0"/>
                <a:cs typeface="Arial" panose="020B0604020202020204" pitchFamily="34" charset="0"/>
              </a:rPr>
            </a:br>
            <a:br>
              <a:rPr lang="en-US" sz="4000" b="1" dirty="0">
                <a:solidFill>
                  <a:schemeClr val="tx1"/>
                </a:solidFill>
                <a:latin typeface="Arial Black" panose="020B0A04020102020204" pitchFamily="34" charset="0"/>
                <a:cs typeface="Arial" panose="020B0604020202020204" pitchFamily="34" charset="0"/>
              </a:rPr>
            </a:br>
            <a:br>
              <a:rPr lang="en-US" sz="4000" b="1" dirty="0">
                <a:solidFill>
                  <a:schemeClr val="tx1"/>
                </a:solidFill>
                <a:latin typeface="Arial Black" panose="020B0A04020102020204" pitchFamily="34" charset="0"/>
                <a:cs typeface="Arial" panose="020B0604020202020204" pitchFamily="34" charset="0"/>
              </a:rPr>
            </a:br>
            <a:br>
              <a:rPr lang="en-US" sz="4000" b="1" dirty="0">
                <a:solidFill>
                  <a:schemeClr val="tx1"/>
                </a:solidFill>
                <a:latin typeface="Arial Black" panose="020B0A04020102020204" pitchFamily="34" charset="0"/>
                <a:cs typeface="Arial" panose="020B0604020202020204" pitchFamily="34" charset="0"/>
              </a:rPr>
            </a:br>
            <a:br>
              <a:rPr lang="en-US" sz="4000" b="1" dirty="0">
                <a:solidFill>
                  <a:schemeClr val="tx1"/>
                </a:solidFill>
                <a:latin typeface="Arial Black" panose="020B0A04020102020204" pitchFamily="34" charset="0"/>
                <a:cs typeface="Arial" panose="020B0604020202020204" pitchFamily="34" charset="0"/>
              </a:rPr>
            </a:br>
            <a:br>
              <a:rPr lang="en-US" sz="4000" b="1" dirty="0">
                <a:solidFill>
                  <a:schemeClr val="tx1"/>
                </a:solidFill>
                <a:latin typeface="Arial Black" panose="020B0A04020102020204" pitchFamily="34" charset="0"/>
                <a:cs typeface="Arial" panose="020B0604020202020204" pitchFamily="34" charset="0"/>
              </a:rPr>
            </a:br>
            <a:br>
              <a:rPr lang="en-US" sz="4000" b="1" dirty="0">
                <a:solidFill>
                  <a:schemeClr val="tx1"/>
                </a:solidFill>
                <a:latin typeface="Arial Black" panose="020B0A04020102020204" pitchFamily="34" charset="0"/>
                <a:cs typeface="Arial" panose="020B0604020202020204" pitchFamily="34" charset="0"/>
              </a:rPr>
            </a:br>
            <a:r>
              <a:rPr lang="en-US" sz="4000" b="1" dirty="0">
                <a:solidFill>
                  <a:schemeClr val="tx1"/>
                </a:solidFill>
                <a:latin typeface="Arial Black" panose="020B0A04020102020204" pitchFamily="34" charset="0"/>
                <a:cs typeface="Arial" panose="020B0604020202020204" pitchFamily="34" charset="0"/>
              </a:rPr>
              <a:t>Case Study: How Can a Wellness Technology Company Play It Smart? (Part I)</a:t>
            </a:r>
            <a:br>
              <a:rPr lang="en-US" sz="4000" b="1" dirty="0">
                <a:solidFill>
                  <a:schemeClr val="tx1"/>
                </a:solidFill>
                <a:latin typeface="Arial Black" panose="020B0A04020102020204" pitchFamily="34" charset="0"/>
                <a:cs typeface="Arial" panose="020B0604020202020204" pitchFamily="34" charset="0"/>
              </a:rPr>
            </a:br>
            <a:br>
              <a:rPr lang="en-US" sz="4000" b="1" dirty="0">
                <a:solidFill>
                  <a:schemeClr val="tx1"/>
                </a:solidFill>
                <a:latin typeface="Arial Black" panose="020B0A04020102020204" pitchFamily="34" charset="0"/>
                <a:cs typeface="Arial" panose="020B0604020202020204" pitchFamily="34" charset="0"/>
              </a:rPr>
            </a:br>
            <a:r>
              <a:rPr lang="en-US" sz="4000" b="1" dirty="0">
                <a:solidFill>
                  <a:schemeClr val="tx1"/>
                </a:solidFill>
                <a:latin typeface="Arial Black" panose="020B0A04020102020204" pitchFamily="34" charset="0"/>
                <a:cs typeface="Arial" panose="020B0604020202020204" pitchFamily="34" charset="0"/>
              </a:rPr>
              <a:t> </a:t>
            </a:r>
            <a:endParaRPr lang="en-US" sz="4000" dirty="0">
              <a:solidFill>
                <a:schemeClr val="tx1"/>
              </a:solidFill>
              <a:latin typeface="Arial Black" panose="020B0A040201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11BA3722-CF73-B390-F740-79AA8380219D}"/>
              </a:ext>
            </a:extLst>
          </p:cNvPr>
          <p:cNvSpPr>
            <a:spLocks noGrp="1"/>
          </p:cNvSpPr>
          <p:nvPr>
            <p:ph type="subTitle" idx="1"/>
          </p:nvPr>
        </p:nvSpPr>
        <p:spPr>
          <a:xfrm>
            <a:off x="844061" y="3863121"/>
            <a:ext cx="4079721" cy="1096901"/>
          </a:xfrm>
        </p:spPr>
        <p:txBody>
          <a:bodyPr>
            <a:normAutofit/>
          </a:bodyPr>
          <a:lstStyle/>
          <a:p>
            <a:pPr algn="l"/>
            <a:r>
              <a:rPr lang="en-US" sz="2400" b="1" i="1" cap="none" dirty="0">
                <a:solidFill>
                  <a:schemeClr val="tx1"/>
                </a:solidFill>
                <a:latin typeface="Arial" panose="020B0604020202020204" pitchFamily="34" charset="0"/>
                <a:cs typeface="Arial" panose="020B0604020202020204" pitchFamily="34" charset="0"/>
              </a:rPr>
              <a:t>By Kristin Lu</a:t>
            </a:r>
          </a:p>
          <a:p>
            <a:pPr algn="l"/>
            <a:r>
              <a:rPr lang="en-US" sz="2400" i="1" cap="none" dirty="0">
                <a:solidFill>
                  <a:schemeClr val="tx1"/>
                </a:solidFill>
                <a:latin typeface="Arial" panose="020B0604020202020204" pitchFamily="34" charset="0"/>
                <a:cs typeface="Arial" panose="020B0604020202020204" pitchFamily="34" charset="0"/>
              </a:rPr>
              <a:t>February 1, 2024</a:t>
            </a:r>
            <a:endParaRPr lang="en-US" sz="2400" b="1" i="1" cap="none" dirty="0">
              <a:solidFill>
                <a:schemeClr val="tx1"/>
              </a:solidFill>
              <a:latin typeface="Arial" panose="020B0604020202020204" pitchFamily="34" charset="0"/>
              <a:cs typeface="Arial" panose="020B0604020202020204" pitchFamily="34" charset="0"/>
            </a:endParaRPr>
          </a:p>
          <a:p>
            <a:endParaRPr lang="en-US" sz="1600" dirty="0"/>
          </a:p>
        </p:txBody>
      </p:sp>
      <p:cxnSp>
        <p:nvCxnSpPr>
          <p:cNvPr id="21" name="Straight Connector 20">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5"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3"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5"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625160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670B6-4CA9-DDD5-3406-E706B0E01D45}"/>
              </a:ext>
            </a:extLst>
          </p:cNvPr>
          <p:cNvSpPr>
            <a:spLocks noGrp="1"/>
          </p:cNvSpPr>
          <p:nvPr>
            <p:ph type="title"/>
          </p:nvPr>
        </p:nvSpPr>
        <p:spPr>
          <a:xfrm>
            <a:off x="838200" y="365125"/>
            <a:ext cx="10515600" cy="765585"/>
          </a:xfrm>
        </p:spPr>
        <p:txBody>
          <a:bodyPr>
            <a:normAutofit/>
          </a:bodyPr>
          <a:lstStyle/>
          <a:p>
            <a:r>
              <a:rPr lang="en-US" sz="3600" dirty="0">
                <a:latin typeface="Arial Black" panose="020B0A04020102020204" pitchFamily="34" charset="0"/>
              </a:rPr>
              <a:t>Data Analysis: Daily Activity Tracking</a:t>
            </a:r>
            <a:endParaRPr lang="en-US" sz="3600" dirty="0"/>
          </a:p>
        </p:txBody>
      </p:sp>
      <p:graphicFrame>
        <p:nvGraphicFramePr>
          <p:cNvPr id="4" name="Content Placeholder 3">
            <a:extLst>
              <a:ext uri="{FF2B5EF4-FFF2-40B4-BE49-F238E27FC236}">
                <a16:creationId xmlns:a16="http://schemas.microsoft.com/office/drawing/2014/main" id="{2AEB47E4-5D32-3AFC-3D84-B629C86D6B12}"/>
              </a:ext>
            </a:extLst>
          </p:cNvPr>
          <p:cNvGraphicFramePr>
            <a:graphicFrameLocks noGrp="1" noChangeAspect="1"/>
          </p:cNvGraphicFramePr>
          <p:nvPr>
            <p:ph idx="1"/>
            <p:extLst>
              <p:ext uri="{D42A27DB-BD31-4B8C-83A1-F6EECF244321}">
                <p14:modId xmlns:p14="http://schemas.microsoft.com/office/powerpoint/2010/main" val="3012259737"/>
              </p:ext>
            </p:extLst>
          </p:nvPr>
        </p:nvGraphicFramePr>
        <p:xfrm>
          <a:off x="576263" y="1130300"/>
          <a:ext cx="11074400" cy="5424488"/>
        </p:xfrm>
        <a:graphic>
          <a:graphicData uri="http://schemas.openxmlformats.org/presentationml/2006/ole">
            <mc:AlternateContent xmlns:mc="http://schemas.openxmlformats.org/markup-compatibility/2006">
              <mc:Choice xmlns:v="urn:schemas-microsoft-com:vml" Requires="v">
                <p:oleObj name="Worksheet" r:id="rId2" imgW="11589914" imgH="5676718" progId="Excel.Sheet.12">
                  <p:embed/>
                </p:oleObj>
              </mc:Choice>
              <mc:Fallback>
                <p:oleObj name="Worksheet" r:id="rId2" imgW="11589914" imgH="5676718" progId="Excel.Sheet.12">
                  <p:embed/>
                  <p:pic>
                    <p:nvPicPr>
                      <p:cNvPr id="0" name=""/>
                      <p:cNvPicPr/>
                      <p:nvPr/>
                    </p:nvPicPr>
                    <p:blipFill>
                      <a:blip r:embed="rId3"/>
                      <a:stretch>
                        <a:fillRect/>
                      </a:stretch>
                    </p:blipFill>
                    <p:spPr>
                      <a:xfrm>
                        <a:off x="576263" y="1130300"/>
                        <a:ext cx="11074400" cy="5424488"/>
                      </a:xfrm>
                      <a:prstGeom prst="rect">
                        <a:avLst/>
                      </a:prstGeom>
                    </p:spPr>
                  </p:pic>
                </p:oleObj>
              </mc:Fallback>
            </mc:AlternateContent>
          </a:graphicData>
        </a:graphic>
      </p:graphicFrame>
    </p:spTree>
    <p:extLst>
      <p:ext uri="{BB962C8B-B14F-4D97-AF65-F5344CB8AC3E}">
        <p14:creationId xmlns:p14="http://schemas.microsoft.com/office/powerpoint/2010/main" val="854389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EFAA5-F998-07A4-F77E-2D1AC8EC03CE}"/>
              </a:ext>
            </a:extLst>
          </p:cNvPr>
          <p:cNvSpPr>
            <a:spLocks noGrp="1"/>
          </p:cNvSpPr>
          <p:nvPr>
            <p:ph type="title"/>
          </p:nvPr>
        </p:nvSpPr>
        <p:spPr>
          <a:xfrm>
            <a:off x="838200" y="365125"/>
            <a:ext cx="10515600" cy="1011391"/>
          </a:xfrm>
        </p:spPr>
        <p:txBody>
          <a:bodyPr>
            <a:normAutofit/>
          </a:bodyPr>
          <a:lstStyle/>
          <a:p>
            <a:r>
              <a:rPr lang="en-US" sz="3600" b="1" dirty="0">
                <a:latin typeface="Arial Black" panose="020B0A04020102020204" pitchFamily="34" charset="0"/>
              </a:rPr>
              <a:t>Data Analysis: Daily Activity Tracking</a:t>
            </a:r>
          </a:p>
        </p:txBody>
      </p:sp>
      <p:sp>
        <p:nvSpPr>
          <p:cNvPr id="3" name="Content Placeholder 2">
            <a:extLst>
              <a:ext uri="{FF2B5EF4-FFF2-40B4-BE49-F238E27FC236}">
                <a16:creationId xmlns:a16="http://schemas.microsoft.com/office/drawing/2014/main" id="{03ED702C-F62B-2056-39CA-F37F5BD0A1F5}"/>
              </a:ext>
            </a:extLst>
          </p:cNvPr>
          <p:cNvSpPr>
            <a:spLocks noGrp="1"/>
          </p:cNvSpPr>
          <p:nvPr>
            <p:ph idx="1"/>
          </p:nvPr>
        </p:nvSpPr>
        <p:spPr>
          <a:xfrm>
            <a:off x="838200" y="1445342"/>
            <a:ext cx="10515600" cy="4731621"/>
          </a:xfrm>
        </p:spPr>
        <p:txBody>
          <a:bodyPr>
            <a:normAutofit fontScale="85000" lnSpcReduction="20000"/>
          </a:bodyPr>
          <a:lstStyle/>
          <a:p>
            <a:pPr marL="0" indent="0">
              <a:buNone/>
            </a:pPr>
            <a:r>
              <a:rPr lang="en-US" dirty="0">
                <a:latin typeface="Arial" panose="020B0604020202020204" pitchFamily="34" charset="0"/>
                <a:cs typeface="Arial" panose="020B0604020202020204" pitchFamily="34" charset="0"/>
              </a:rPr>
              <a:t>Made some plots to see how VeryActiveMinutes, FairlyActiveMinutes, LightlyActiveMinutes and SedentaryMinutes data are distributed.</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Daily VeryActiveMinutes histogram shows that the most common daily VeryActiveMinutes values are between </a:t>
            </a:r>
            <a:r>
              <a:rPr lang="en-US" b="1" dirty="0">
                <a:latin typeface="Arial" panose="020B0604020202020204" pitchFamily="34" charset="0"/>
                <a:cs typeface="Arial" panose="020B0604020202020204" pitchFamily="34" charset="0"/>
              </a:rPr>
              <a:t>0 ~ 13 </a:t>
            </a:r>
            <a:r>
              <a:rPr lang="en-US" dirty="0">
                <a:latin typeface="Arial" panose="020B0604020202020204" pitchFamily="34" charset="0"/>
                <a:cs typeface="Arial" panose="020B0604020202020204" pitchFamily="34" charset="0"/>
              </a:rPr>
              <a:t>minutes for consumers in this dataset. </a:t>
            </a: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Daily VeryActiveMinutes boxplot shows that the </a:t>
            </a:r>
            <a:r>
              <a:rPr lang="en-US" b="1" dirty="0">
                <a:latin typeface="Arial" panose="020B0604020202020204" pitchFamily="34" charset="0"/>
                <a:cs typeface="Arial" panose="020B0604020202020204" pitchFamily="34" charset="0"/>
              </a:rPr>
              <a:t>median daily VeryActiveMinutes </a:t>
            </a:r>
            <a:r>
              <a:rPr lang="en-US" dirty="0">
                <a:latin typeface="Arial" panose="020B0604020202020204" pitchFamily="34" charset="0"/>
                <a:cs typeface="Arial" panose="020B0604020202020204" pitchFamily="34" charset="0"/>
              </a:rPr>
              <a:t>value is </a:t>
            </a:r>
            <a:r>
              <a:rPr lang="en-US" b="1" dirty="0">
                <a:latin typeface="Arial" panose="020B0604020202020204" pitchFamily="34" charset="0"/>
                <a:cs typeface="Arial" panose="020B0604020202020204" pitchFamily="34" charset="0"/>
              </a:rPr>
              <a:t>6</a:t>
            </a:r>
            <a:r>
              <a:rPr lang="en-US" dirty="0">
                <a:latin typeface="Arial" panose="020B0604020202020204" pitchFamily="34" charset="0"/>
                <a:cs typeface="Arial" panose="020B0604020202020204" pitchFamily="34" charset="0"/>
              </a:rPr>
              <a:t>. There are </a:t>
            </a:r>
            <a:r>
              <a:rPr lang="en-US" b="1" dirty="0">
                <a:latin typeface="Arial" panose="020B0604020202020204" pitchFamily="34" charset="0"/>
                <a:cs typeface="Arial" panose="020B0604020202020204" pitchFamily="34" charset="0"/>
              </a:rPr>
              <a:t>some outliers above</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the upper whisker </a:t>
            </a:r>
            <a:r>
              <a:rPr lang="en-US" dirty="0">
                <a:latin typeface="Arial" panose="020B0604020202020204" pitchFamily="34" charset="0"/>
                <a:cs typeface="Arial" panose="020B0604020202020204" pitchFamily="34" charset="0"/>
              </a:rPr>
              <a:t>means there were some consumers having much longer VeryActiveMinutes than other consumers.</a:t>
            </a: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The Daily FairlyActiveMinutes histogram shows that the most common values for daily FairlyActiveMinutes are between </a:t>
            </a:r>
            <a:r>
              <a:rPr lang="en-US" b="1" dirty="0">
                <a:latin typeface="Arial" panose="020B0604020202020204" pitchFamily="34" charset="0"/>
                <a:cs typeface="Arial" panose="020B0604020202020204" pitchFamily="34" charset="0"/>
              </a:rPr>
              <a:t>0 ~ 7.7 minutes. </a:t>
            </a: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The Daily FairlyActiveMinutes boxplot shows that the </a:t>
            </a:r>
            <a:r>
              <a:rPr lang="en-US" b="1" dirty="0">
                <a:latin typeface="Arial" panose="020B0604020202020204" pitchFamily="34" charset="0"/>
                <a:cs typeface="Arial" panose="020B0604020202020204" pitchFamily="34" charset="0"/>
              </a:rPr>
              <a:t>median daily FairlyActiveMinutes</a:t>
            </a:r>
            <a:r>
              <a:rPr lang="en-US" dirty="0">
                <a:latin typeface="Arial" panose="020B0604020202020204" pitchFamily="34" charset="0"/>
                <a:cs typeface="Arial" panose="020B0604020202020204" pitchFamily="34" charset="0"/>
              </a:rPr>
              <a:t> value is </a:t>
            </a:r>
            <a:r>
              <a:rPr lang="en-US" b="1" dirty="0">
                <a:latin typeface="Arial" panose="020B0604020202020204" pitchFamily="34" charset="0"/>
                <a:cs typeface="Arial" panose="020B0604020202020204" pitchFamily="34" charset="0"/>
              </a:rPr>
              <a:t>7</a:t>
            </a:r>
            <a:r>
              <a:rPr lang="en-US" dirty="0">
                <a:latin typeface="Arial" panose="020B0604020202020204" pitchFamily="34" charset="0"/>
                <a:cs typeface="Arial" panose="020B0604020202020204" pitchFamily="34" charset="0"/>
              </a:rPr>
              <a:t> minutes. There are </a:t>
            </a:r>
            <a:r>
              <a:rPr lang="en-US" b="1" dirty="0">
                <a:latin typeface="Arial" panose="020B0604020202020204" pitchFamily="34" charset="0"/>
                <a:cs typeface="Arial" panose="020B0604020202020204" pitchFamily="34" charset="0"/>
              </a:rPr>
              <a:t>quite a few outliers above</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the upper whisker </a:t>
            </a:r>
            <a:r>
              <a:rPr lang="en-US" dirty="0">
                <a:latin typeface="Arial" panose="020B0604020202020204" pitchFamily="34" charset="0"/>
                <a:cs typeface="Arial" panose="020B0604020202020204" pitchFamily="34" charset="0"/>
              </a:rPr>
              <a:t>means there were quite a few consumers having much longer FairlyActiveMinutes than other consumers.</a:t>
            </a:r>
          </a:p>
          <a:p>
            <a:pPr marL="0" indent="0">
              <a:buNone/>
            </a:pPr>
            <a:endParaRPr lang="en-US" dirty="0"/>
          </a:p>
          <a:p>
            <a:pPr marL="0" indent="0">
              <a:buNone/>
            </a:pPr>
            <a:endParaRPr lang="en-US" dirty="0"/>
          </a:p>
          <a:p>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10646441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3A564-336E-0852-E734-FD455D8E7F77}"/>
              </a:ext>
            </a:extLst>
          </p:cNvPr>
          <p:cNvSpPr>
            <a:spLocks noGrp="1"/>
          </p:cNvSpPr>
          <p:nvPr>
            <p:ph type="title"/>
          </p:nvPr>
        </p:nvSpPr>
        <p:spPr>
          <a:xfrm>
            <a:off x="861551" y="181898"/>
            <a:ext cx="10468897" cy="873739"/>
          </a:xfrm>
        </p:spPr>
        <p:txBody>
          <a:bodyPr>
            <a:normAutofit/>
          </a:bodyPr>
          <a:lstStyle/>
          <a:p>
            <a:r>
              <a:rPr lang="en-US" sz="3600" dirty="0">
                <a:latin typeface="Arial Black" panose="020B0A04020102020204" pitchFamily="34" charset="0"/>
              </a:rPr>
              <a:t>Data Analysis: Daily Activity Tracking</a:t>
            </a:r>
            <a:endParaRPr lang="en-US" sz="3600" dirty="0"/>
          </a:p>
        </p:txBody>
      </p:sp>
      <p:graphicFrame>
        <p:nvGraphicFramePr>
          <p:cNvPr id="9" name="Content Placeholder 8">
            <a:extLst>
              <a:ext uri="{FF2B5EF4-FFF2-40B4-BE49-F238E27FC236}">
                <a16:creationId xmlns:a16="http://schemas.microsoft.com/office/drawing/2014/main" id="{6D1875E6-7273-A66B-360C-B5D0F3748A88}"/>
              </a:ext>
            </a:extLst>
          </p:cNvPr>
          <p:cNvGraphicFramePr>
            <a:graphicFrameLocks noGrp="1" noChangeAspect="1"/>
          </p:cNvGraphicFramePr>
          <p:nvPr>
            <p:ph idx="1"/>
            <p:extLst>
              <p:ext uri="{D42A27DB-BD31-4B8C-83A1-F6EECF244321}">
                <p14:modId xmlns:p14="http://schemas.microsoft.com/office/powerpoint/2010/main" val="4088819337"/>
              </p:ext>
            </p:extLst>
          </p:nvPr>
        </p:nvGraphicFramePr>
        <p:xfrm>
          <a:off x="1908175" y="1055688"/>
          <a:ext cx="8374063" cy="5619750"/>
        </p:xfrm>
        <a:graphic>
          <a:graphicData uri="http://schemas.openxmlformats.org/presentationml/2006/ole">
            <mc:AlternateContent xmlns:mc="http://schemas.openxmlformats.org/markup-compatibility/2006">
              <mc:Choice xmlns:v="urn:schemas-microsoft-com:vml" Requires="v">
                <p:oleObj name="Worksheet" r:id="rId2" imgW="10370997" imgH="6957210" progId="Excel.Sheet.12">
                  <p:embed/>
                </p:oleObj>
              </mc:Choice>
              <mc:Fallback>
                <p:oleObj name="Worksheet" r:id="rId2" imgW="10370997" imgH="6957210" progId="Excel.Sheet.12">
                  <p:embed/>
                  <p:pic>
                    <p:nvPicPr>
                      <p:cNvPr id="0" name=""/>
                      <p:cNvPicPr/>
                      <p:nvPr/>
                    </p:nvPicPr>
                    <p:blipFill>
                      <a:blip r:embed="rId3"/>
                      <a:stretch>
                        <a:fillRect/>
                      </a:stretch>
                    </p:blipFill>
                    <p:spPr>
                      <a:xfrm>
                        <a:off x="1908175" y="1055688"/>
                        <a:ext cx="8374063" cy="5619750"/>
                      </a:xfrm>
                      <a:prstGeom prst="rect">
                        <a:avLst/>
                      </a:prstGeom>
                    </p:spPr>
                  </p:pic>
                </p:oleObj>
              </mc:Fallback>
            </mc:AlternateContent>
          </a:graphicData>
        </a:graphic>
      </p:graphicFrame>
    </p:spTree>
    <p:extLst>
      <p:ext uri="{BB962C8B-B14F-4D97-AF65-F5344CB8AC3E}">
        <p14:creationId xmlns:p14="http://schemas.microsoft.com/office/powerpoint/2010/main" val="4140780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EFAA5-F998-07A4-F77E-2D1AC8EC03CE}"/>
              </a:ext>
            </a:extLst>
          </p:cNvPr>
          <p:cNvSpPr>
            <a:spLocks noGrp="1"/>
          </p:cNvSpPr>
          <p:nvPr>
            <p:ph type="title"/>
          </p:nvPr>
        </p:nvSpPr>
        <p:spPr>
          <a:xfrm>
            <a:off x="838200" y="365125"/>
            <a:ext cx="10400071" cy="1090049"/>
          </a:xfrm>
        </p:spPr>
        <p:txBody>
          <a:bodyPr>
            <a:normAutofit/>
          </a:bodyPr>
          <a:lstStyle/>
          <a:p>
            <a:r>
              <a:rPr lang="en-US" sz="3600" b="1" dirty="0">
                <a:latin typeface="Arial Black" panose="020B0A04020102020204" pitchFamily="34" charset="0"/>
              </a:rPr>
              <a:t>Data Analysis: Daily Activity Tracking</a:t>
            </a:r>
          </a:p>
        </p:txBody>
      </p:sp>
      <p:sp>
        <p:nvSpPr>
          <p:cNvPr id="3" name="Content Placeholder 2">
            <a:extLst>
              <a:ext uri="{FF2B5EF4-FFF2-40B4-BE49-F238E27FC236}">
                <a16:creationId xmlns:a16="http://schemas.microsoft.com/office/drawing/2014/main" id="{03ED702C-F62B-2056-39CA-F37F5BD0A1F5}"/>
              </a:ext>
            </a:extLst>
          </p:cNvPr>
          <p:cNvSpPr>
            <a:spLocks noGrp="1"/>
          </p:cNvSpPr>
          <p:nvPr>
            <p:ph idx="1"/>
          </p:nvPr>
        </p:nvSpPr>
        <p:spPr/>
        <p:txBody>
          <a:bodyPr>
            <a:normAutofit lnSpcReduction="10000"/>
          </a:bodyPr>
          <a:lstStyle/>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Daily LightlyActiveMinutes histogram shows that the most common daily LightlyActiveMinutes values are between </a:t>
            </a:r>
            <a:r>
              <a:rPr lang="en-US" b="1" dirty="0">
                <a:latin typeface="Arial" panose="020B0604020202020204" pitchFamily="34" charset="0"/>
                <a:cs typeface="Arial" panose="020B0604020202020204" pitchFamily="34" charset="0"/>
              </a:rPr>
              <a:t>200 ~ 240 </a:t>
            </a:r>
            <a:r>
              <a:rPr lang="en-US" dirty="0">
                <a:latin typeface="Arial" panose="020B0604020202020204" pitchFamily="34" charset="0"/>
                <a:cs typeface="Arial" panose="020B0604020202020204" pitchFamily="34" charset="0"/>
              </a:rPr>
              <a:t>minutes for consumers in this dataset. </a:t>
            </a: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Daily LightlyActiveMinutes boxplot shows that the </a:t>
            </a:r>
            <a:r>
              <a:rPr lang="en-US" b="1" dirty="0">
                <a:latin typeface="Arial" panose="020B0604020202020204" pitchFamily="34" charset="0"/>
                <a:cs typeface="Arial" panose="020B0604020202020204" pitchFamily="34" charset="0"/>
              </a:rPr>
              <a:t>median daily LightlyActiveMinutes </a:t>
            </a:r>
            <a:r>
              <a:rPr lang="en-US" dirty="0">
                <a:latin typeface="Arial" panose="020B0604020202020204" pitchFamily="34" charset="0"/>
                <a:cs typeface="Arial" panose="020B0604020202020204" pitchFamily="34" charset="0"/>
              </a:rPr>
              <a:t>value is </a:t>
            </a:r>
            <a:r>
              <a:rPr lang="en-US" b="1" dirty="0">
                <a:latin typeface="Arial" panose="020B0604020202020204" pitchFamily="34" charset="0"/>
                <a:cs typeface="Arial" panose="020B0604020202020204" pitchFamily="34" charset="0"/>
              </a:rPr>
              <a:t>199</a:t>
            </a:r>
            <a:r>
              <a:rPr lang="en-US" dirty="0">
                <a:latin typeface="Arial" panose="020B0604020202020204" pitchFamily="34" charset="0"/>
                <a:cs typeface="Arial" panose="020B0604020202020204" pitchFamily="34" charset="0"/>
              </a:rPr>
              <a:t>.</a:t>
            </a: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The Daily SedentaryMinutes histogram shows that the most common values for daily SedentaryMinutes are between </a:t>
            </a:r>
            <a:r>
              <a:rPr lang="en-US" b="1" dirty="0">
                <a:latin typeface="Arial" panose="020B0604020202020204" pitchFamily="34" charset="0"/>
                <a:cs typeface="Arial" panose="020B0604020202020204" pitchFamily="34" charset="0"/>
              </a:rPr>
              <a:t>1,025 ~ 1,125 minutes.</a:t>
            </a:r>
          </a:p>
          <a:p>
            <a:pPr marL="457200" lvl="1" indent="0">
              <a:buNone/>
            </a:pPr>
            <a:r>
              <a:rPr lang="en-US" b="1"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The Daily SedentaryMinutes boxplot shows that the </a:t>
            </a:r>
            <a:r>
              <a:rPr lang="en-US" b="1" dirty="0">
                <a:latin typeface="Arial" panose="020B0604020202020204" pitchFamily="34" charset="0"/>
                <a:cs typeface="Arial" panose="020B0604020202020204" pitchFamily="34" charset="0"/>
              </a:rPr>
              <a:t>median daily SedentaryMinutes</a:t>
            </a:r>
            <a:r>
              <a:rPr lang="en-US" dirty="0">
                <a:latin typeface="Arial" panose="020B0604020202020204" pitchFamily="34" charset="0"/>
                <a:cs typeface="Arial" panose="020B0604020202020204" pitchFamily="34" charset="0"/>
              </a:rPr>
              <a:t> value is 1,078 minutes. </a:t>
            </a:r>
          </a:p>
          <a:p>
            <a:pPr marL="0" indent="0">
              <a:buNone/>
            </a:pPr>
            <a:endParaRPr lang="en-US" dirty="0"/>
          </a:p>
          <a:p>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36575992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FC478-118F-AD78-4445-84971149D2D5}"/>
              </a:ext>
            </a:extLst>
          </p:cNvPr>
          <p:cNvSpPr>
            <a:spLocks noGrp="1"/>
          </p:cNvSpPr>
          <p:nvPr>
            <p:ph type="title"/>
          </p:nvPr>
        </p:nvSpPr>
        <p:spPr>
          <a:xfrm>
            <a:off x="779206" y="239251"/>
            <a:ext cx="10488561" cy="883572"/>
          </a:xfrm>
        </p:spPr>
        <p:txBody>
          <a:bodyPr>
            <a:normAutofit/>
          </a:bodyPr>
          <a:lstStyle/>
          <a:p>
            <a:r>
              <a:rPr lang="en-US" sz="3600" dirty="0">
                <a:latin typeface="Arial Black" panose="020B0A04020102020204" pitchFamily="34" charset="0"/>
              </a:rPr>
              <a:t>Data Analysis: Daily Activity Tracking</a:t>
            </a:r>
            <a:endParaRPr lang="en-US" sz="3600" dirty="0"/>
          </a:p>
        </p:txBody>
      </p:sp>
      <p:graphicFrame>
        <p:nvGraphicFramePr>
          <p:cNvPr id="8" name="Content Placeholder 7">
            <a:extLst>
              <a:ext uri="{FF2B5EF4-FFF2-40B4-BE49-F238E27FC236}">
                <a16:creationId xmlns:a16="http://schemas.microsoft.com/office/drawing/2014/main" id="{72F9059F-A519-54AA-5CF7-6AE44278489F}"/>
              </a:ext>
            </a:extLst>
          </p:cNvPr>
          <p:cNvGraphicFramePr>
            <a:graphicFrameLocks noGrp="1" noChangeAspect="1"/>
          </p:cNvGraphicFramePr>
          <p:nvPr>
            <p:ph idx="1"/>
            <p:extLst>
              <p:ext uri="{D42A27DB-BD31-4B8C-83A1-F6EECF244321}">
                <p14:modId xmlns:p14="http://schemas.microsoft.com/office/powerpoint/2010/main" val="3176031854"/>
              </p:ext>
            </p:extLst>
          </p:nvPr>
        </p:nvGraphicFramePr>
        <p:xfrm>
          <a:off x="949325" y="1122363"/>
          <a:ext cx="10145713" cy="5245100"/>
        </p:xfrm>
        <a:graphic>
          <a:graphicData uri="http://schemas.openxmlformats.org/presentationml/2006/ole">
            <mc:AlternateContent xmlns:mc="http://schemas.openxmlformats.org/markup-compatibility/2006">
              <mc:Choice xmlns:v="urn:schemas-microsoft-com:vml" Requires="v">
                <p:oleObj name="Worksheet" r:id="rId2" imgW="10980455" imgH="5676718" progId="Excel.Sheet.12">
                  <p:embed/>
                </p:oleObj>
              </mc:Choice>
              <mc:Fallback>
                <p:oleObj name="Worksheet" r:id="rId2" imgW="10980455" imgH="5676718" progId="Excel.Sheet.12">
                  <p:embed/>
                  <p:pic>
                    <p:nvPicPr>
                      <p:cNvPr id="0" name=""/>
                      <p:cNvPicPr/>
                      <p:nvPr/>
                    </p:nvPicPr>
                    <p:blipFill>
                      <a:blip r:embed="rId3"/>
                      <a:stretch>
                        <a:fillRect/>
                      </a:stretch>
                    </p:blipFill>
                    <p:spPr>
                      <a:xfrm>
                        <a:off x="949325" y="1122363"/>
                        <a:ext cx="10145713" cy="5245100"/>
                      </a:xfrm>
                      <a:prstGeom prst="rect">
                        <a:avLst/>
                      </a:prstGeom>
                    </p:spPr>
                  </p:pic>
                </p:oleObj>
              </mc:Fallback>
            </mc:AlternateContent>
          </a:graphicData>
        </a:graphic>
      </p:graphicFrame>
    </p:spTree>
    <p:extLst>
      <p:ext uri="{BB962C8B-B14F-4D97-AF65-F5344CB8AC3E}">
        <p14:creationId xmlns:p14="http://schemas.microsoft.com/office/powerpoint/2010/main" val="19176716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EFAA5-F998-07A4-F77E-2D1AC8EC03CE}"/>
              </a:ext>
            </a:extLst>
          </p:cNvPr>
          <p:cNvSpPr>
            <a:spLocks noGrp="1"/>
          </p:cNvSpPr>
          <p:nvPr>
            <p:ph type="title"/>
          </p:nvPr>
        </p:nvSpPr>
        <p:spPr>
          <a:xfrm>
            <a:off x="838200" y="365125"/>
            <a:ext cx="10400071" cy="1090049"/>
          </a:xfrm>
        </p:spPr>
        <p:txBody>
          <a:bodyPr>
            <a:normAutofit/>
          </a:bodyPr>
          <a:lstStyle/>
          <a:p>
            <a:r>
              <a:rPr lang="en-US" sz="3600" b="1" dirty="0">
                <a:latin typeface="Arial Black" panose="020B0A04020102020204" pitchFamily="34" charset="0"/>
              </a:rPr>
              <a:t>Data Analysis: Daily Activity Tracking</a:t>
            </a:r>
          </a:p>
        </p:txBody>
      </p:sp>
      <p:sp>
        <p:nvSpPr>
          <p:cNvPr id="3" name="Content Placeholder 2">
            <a:extLst>
              <a:ext uri="{FF2B5EF4-FFF2-40B4-BE49-F238E27FC236}">
                <a16:creationId xmlns:a16="http://schemas.microsoft.com/office/drawing/2014/main" id="{03ED702C-F62B-2056-39CA-F37F5BD0A1F5}"/>
              </a:ext>
            </a:extLst>
          </p:cNvPr>
          <p:cNvSpPr>
            <a:spLocks noGrp="1"/>
          </p:cNvSpPr>
          <p:nvPr>
            <p:ph idx="1"/>
          </p:nvPr>
        </p:nvSpPr>
        <p:spPr/>
        <p:txBody>
          <a:bodyPr>
            <a:normAutofit/>
          </a:bodyPr>
          <a:lstStyle/>
          <a:p>
            <a:r>
              <a:rPr lang="en-US" dirty="0">
                <a:latin typeface="Arial" panose="020B0604020202020204" pitchFamily="34" charset="0"/>
                <a:cs typeface="Arial" panose="020B0604020202020204" pitchFamily="34" charset="0"/>
              </a:rPr>
              <a:t> Made some plots to see how Calories data are distributed.</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Daily Calories histogram shows that the most common set of daily Calories values are between </a:t>
            </a:r>
            <a:r>
              <a:rPr lang="en-US" b="1" dirty="0">
                <a:latin typeface="Arial" panose="020B0604020202020204" pitchFamily="34" charset="0"/>
                <a:cs typeface="Arial" panose="020B0604020202020204" pitchFamily="34" charset="0"/>
              </a:rPr>
              <a:t>1,782 ~ 2,042 calories </a:t>
            </a:r>
            <a:r>
              <a:rPr lang="en-US" dirty="0">
                <a:latin typeface="Arial" panose="020B0604020202020204" pitchFamily="34" charset="0"/>
                <a:cs typeface="Arial" panose="020B0604020202020204" pitchFamily="34" charset="0"/>
              </a:rPr>
              <a:t>for consumers in this dataset. </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Daily Calories boxplot shows that the </a:t>
            </a:r>
            <a:r>
              <a:rPr lang="en-US" b="1" dirty="0">
                <a:latin typeface="Arial" panose="020B0604020202020204" pitchFamily="34" charset="0"/>
                <a:cs typeface="Arial" panose="020B0604020202020204" pitchFamily="34" charset="0"/>
              </a:rPr>
              <a:t>median daily calories </a:t>
            </a:r>
            <a:r>
              <a:rPr lang="en-US" dirty="0">
                <a:latin typeface="Arial" panose="020B0604020202020204" pitchFamily="34" charset="0"/>
                <a:cs typeface="Arial" panose="020B0604020202020204" pitchFamily="34" charset="0"/>
              </a:rPr>
              <a:t>value is </a:t>
            </a:r>
            <a:r>
              <a:rPr lang="en-US" b="1" dirty="0">
                <a:latin typeface="Arial" panose="020B0604020202020204" pitchFamily="34" charset="0"/>
                <a:cs typeface="Arial" panose="020B0604020202020204" pitchFamily="34" charset="0"/>
              </a:rPr>
              <a:t>2,096</a:t>
            </a:r>
            <a:r>
              <a:rPr lang="en-US" dirty="0">
                <a:latin typeface="Arial" panose="020B0604020202020204" pitchFamily="34" charset="0"/>
                <a:cs typeface="Arial" panose="020B0604020202020204" pitchFamily="34" charset="0"/>
              </a:rPr>
              <a:t>. There are </a:t>
            </a:r>
            <a:r>
              <a:rPr lang="en-US" b="1" dirty="0">
                <a:latin typeface="Arial" panose="020B0604020202020204" pitchFamily="34" charset="0"/>
                <a:cs typeface="Arial" panose="020B0604020202020204" pitchFamily="34" charset="0"/>
              </a:rPr>
              <a:t>some outliers above the upper whisker</a:t>
            </a:r>
            <a:r>
              <a:rPr lang="en-US" dirty="0">
                <a:latin typeface="Arial" panose="020B0604020202020204" pitchFamily="34" charset="0"/>
                <a:cs typeface="Arial" panose="020B0604020202020204" pitchFamily="34" charset="0"/>
              </a:rPr>
              <a:t>, which means there were some consumers who burned much more calories than others.</a:t>
            </a: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457200" lvl="1" indent="0">
              <a:buNone/>
            </a:pPr>
            <a:endParaRPr lang="en-US" dirty="0">
              <a:latin typeface="Arial" panose="020B0604020202020204" pitchFamily="34" charset="0"/>
              <a:cs typeface="Arial" panose="020B0604020202020204" pitchFamily="34" charset="0"/>
            </a:endParaRPr>
          </a:p>
          <a:p>
            <a:pPr marL="0" indent="0">
              <a:buNone/>
            </a:pPr>
            <a:endParaRPr lang="en-US" dirty="0"/>
          </a:p>
          <a:p>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21810409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B067B-434E-BD0A-DB84-38A9D1D9B34D}"/>
              </a:ext>
            </a:extLst>
          </p:cNvPr>
          <p:cNvSpPr>
            <a:spLocks noGrp="1"/>
          </p:cNvSpPr>
          <p:nvPr>
            <p:ph type="title"/>
          </p:nvPr>
        </p:nvSpPr>
        <p:spPr>
          <a:xfrm>
            <a:off x="838200" y="365125"/>
            <a:ext cx="10515600" cy="828675"/>
          </a:xfrm>
        </p:spPr>
        <p:txBody>
          <a:bodyPr>
            <a:normAutofit/>
          </a:bodyPr>
          <a:lstStyle/>
          <a:p>
            <a:r>
              <a:rPr lang="en-US" sz="3600" dirty="0">
                <a:latin typeface="Arial Black" panose="020B0A04020102020204" pitchFamily="34" charset="0"/>
              </a:rPr>
              <a:t>Data Analysis: Daily Activity Tracking</a:t>
            </a:r>
            <a:endParaRPr lang="en-US" sz="3600" dirty="0"/>
          </a:p>
        </p:txBody>
      </p:sp>
      <p:graphicFrame>
        <p:nvGraphicFramePr>
          <p:cNvPr id="4" name="Content Placeholder 3">
            <a:extLst>
              <a:ext uri="{FF2B5EF4-FFF2-40B4-BE49-F238E27FC236}">
                <a16:creationId xmlns:a16="http://schemas.microsoft.com/office/drawing/2014/main" id="{B013E98A-9B07-8804-86A8-D2C5C45400E5}"/>
              </a:ext>
            </a:extLst>
          </p:cNvPr>
          <p:cNvGraphicFramePr>
            <a:graphicFrameLocks noGrp="1" noChangeAspect="1"/>
          </p:cNvGraphicFramePr>
          <p:nvPr>
            <p:ph idx="1"/>
            <p:extLst>
              <p:ext uri="{D42A27DB-BD31-4B8C-83A1-F6EECF244321}">
                <p14:modId xmlns:p14="http://schemas.microsoft.com/office/powerpoint/2010/main" val="3632117861"/>
              </p:ext>
            </p:extLst>
          </p:nvPr>
        </p:nvGraphicFramePr>
        <p:xfrm>
          <a:off x="320675" y="2159000"/>
          <a:ext cx="11550650" cy="3652838"/>
        </p:xfrm>
        <a:graphic>
          <a:graphicData uri="http://schemas.openxmlformats.org/presentationml/2006/ole">
            <mc:AlternateContent xmlns:mc="http://schemas.openxmlformats.org/markup-compatibility/2006">
              <mc:Choice xmlns:v="urn:schemas-microsoft-com:vml" Requires="v">
                <p:oleObj name="Worksheet" r:id="rId2" imgW="11589914" imgH="3665370" progId="Excel.Sheet.12">
                  <p:embed/>
                </p:oleObj>
              </mc:Choice>
              <mc:Fallback>
                <p:oleObj name="Worksheet" r:id="rId2" imgW="11589914" imgH="3665370" progId="Excel.Sheet.12">
                  <p:embed/>
                  <p:pic>
                    <p:nvPicPr>
                      <p:cNvPr id="0" name=""/>
                      <p:cNvPicPr/>
                      <p:nvPr/>
                    </p:nvPicPr>
                    <p:blipFill>
                      <a:blip r:embed="rId3"/>
                      <a:stretch>
                        <a:fillRect/>
                      </a:stretch>
                    </p:blipFill>
                    <p:spPr>
                      <a:xfrm>
                        <a:off x="320675" y="2159000"/>
                        <a:ext cx="11550650" cy="3652838"/>
                      </a:xfrm>
                      <a:prstGeom prst="rect">
                        <a:avLst/>
                      </a:prstGeom>
                    </p:spPr>
                  </p:pic>
                </p:oleObj>
              </mc:Fallback>
            </mc:AlternateContent>
          </a:graphicData>
        </a:graphic>
      </p:graphicFrame>
    </p:spTree>
    <p:extLst>
      <p:ext uri="{BB962C8B-B14F-4D97-AF65-F5344CB8AC3E}">
        <p14:creationId xmlns:p14="http://schemas.microsoft.com/office/powerpoint/2010/main" val="41970888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34EFEC-E01D-9982-D8B7-AE3EEF0CFB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EB5446-05FB-2A00-1234-935B1BC01E1F}"/>
              </a:ext>
            </a:extLst>
          </p:cNvPr>
          <p:cNvSpPr>
            <a:spLocks noGrp="1"/>
          </p:cNvSpPr>
          <p:nvPr>
            <p:ph type="title"/>
          </p:nvPr>
        </p:nvSpPr>
        <p:spPr>
          <a:xfrm>
            <a:off x="838200" y="365125"/>
            <a:ext cx="10400071" cy="1090049"/>
          </a:xfrm>
        </p:spPr>
        <p:txBody>
          <a:bodyPr>
            <a:normAutofit/>
          </a:bodyPr>
          <a:lstStyle/>
          <a:p>
            <a:r>
              <a:rPr lang="en-US" sz="3600" b="1" dirty="0">
                <a:latin typeface="Arial Black" panose="020B0A04020102020204" pitchFamily="34" charset="0"/>
              </a:rPr>
              <a:t>Data Analysis: Daily Activity Tracking</a:t>
            </a:r>
          </a:p>
        </p:txBody>
      </p:sp>
      <p:sp>
        <p:nvSpPr>
          <p:cNvPr id="3" name="Content Placeholder 2">
            <a:extLst>
              <a:ext uri="{FF2B5EF4-FFF2-40B4-BE49-F238E27FC236}">
                <a16:creationId xmlns:a16="http://schemas.microsoft.com/office/drawing/2014/main" id="{86B798A0-420B-A90B-E0FA-04CA90FC28E2}"/>
              </a:ext>
            </a:extLst>
          </p:cNvPr>
          <p:cNvSpPr>
            <a:spLocks noGrp="1"/>
          </p:cNvSpPr>
          <p:nvPr>
            <p:ph idx="1"/>
          </p:nvPr>
        </p:nvSpPr>
        <p:spPr>
          <a:xfrm>
            <a:off x="838200" y="1455173"/>
            <a:ext cx="10515600" cy="5037701"/>
          </a:xfrm>
        </p:spPr>
        <p:txBody>
          <a:bodyPr>
            <a:normAutofit fontScale="62500" lnSpcReduction="20000"/>
          </a:bodyPr>
          <a:lstStyle/>
          <a:p>
            <a:r>
              <a:rPr lang="en-US" b="1" dirty="0">
                <a:latin typeface="Arial" panose="020B0604020202020204" pitchFamily="34" charset="0"/>
                <a:cs typeface="Arial" panose="020B0604020202020204" pitchFamily="34" charset="0"/>
              </a:rPr>
              <a:t>Sorted</a:t>
            </a:r>
            <a:r>
              <a:rPr lang="en-US" dirty="0">
                <a:latin typeface="Arial" panose="020B0604020202020204" pitchFamily="34" charset="0"/>
                <a:cs typeface="Arial" panose="020B0604020202020204" pitchFamily="34" charset="0"/>
              </a:rPr>
              <a:t> the worksheet by the </a:t>
            </a:r>
            <a:r>
              <a:rPr lang="en-US" b="1" dirty="0">
                <a:latin typeface="Arial" panose="020B0604020202020204" pitchFamily="34" charset="0"/>
                <a:cs typeface="Arial" panose="020B0604020202020204" pitchFamily="34" charset="0"/>
              </a:rPr>
              <a:t>Calories </a:t>
            </a:r>
            <a:r>
              <a:rPr lang="en-US" dirty="0">
                <a:latin typeface="Arial" panose="020B0604020202020204" pitchFamily="34" charset="0"/>
                <a:cs typeface="Arial" panose="020B0604020202020204" pitchFamily="34" charset="0"/>
              </a:rPr>
              <a:t>column</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and found the largest number in the column was </a:t>
            </a:r>
            <a:r>
              <a:rPr lang="en-US" b="1" dirty="0">
                <a:latin typeface="Arial" panose="020B0604020202020204" pitchFamily="34" charset="0"/>
                <a:cs typeface="Arial" panose="020B0604020202020204" pitchFamily="34" charset="0"/>
              </a:rPr>
              <a:t>4,552</a:t>
            </a:r>
            <a:r>
              <a:rPr lang="en-US" dirty="0">
                <a:latin typeface="Arial" panose="020B0604020202020204" pitchFamily="34" charset="0"/>
                <a:cs typeface="Arial" panose="020B0604020202020204" pitchFamily="34" charset="0"/>
              </a:rPr>
              <a:t>. This data related to consumer 5577150313. </a:t>
            </a:r>
          </a:p>
          <a:p>
            <a:r>
              <a:rPr lang="en-US" dirty="0">
                <a:latin typeface="Arial" panose="020B0604020202020204" pitchFamily="34" charset="0"/>
                <a:cs typeface="Arial" panose="020B0604020202020204" pitchFamily="34" charset="0"/>
              </a:rPr>
              <a:t>Input other numbers tracked for the day such as </a:t>
            </a:r>
            <a:r>
              <a:rPr lang="en-US" b="1" dirty="0">
                <a:latin typeface="Arial" panose="020B0604020202020204" pitchFamily="34" charset="0"/>
                <a:cs typeface="Arial" panose="020B0604020202020204" pitchFamily="34" charset="0"/>
              </a:rPr>
              <a:t>TotalSteps</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TotalDistance, </a:t>
            </a:r>
            <a:r>
              <a:rPr lang="en-US" dirty="0">
                <a:latin typeface="Arial" panose="020B0604020202020204" pitchFamily="34" charset="0"/>
                <a:cs typeface="Arial" panose="020B0604020202020204" pitchFamily="34" charset="0"/>
              </a:rPr>
              <a:t>total walking time per activity level, and </a:t>
            </a:r>
            <a:r>
              <a:rPr lang="en-US" b="1" dirty="0">
                <a:latin typeface="Arial" panose="020B0604020202020204" pitchFamily="34" charset="0"/>
                <a:cs typeface="Arial" panose="020B0604020202020204" pitchFamily="34" charset="0"/>
              </a:rPr>
              <a:t>weight</a:t>
            </a:r>
            <a:r>
              <a:rPr lang="en-US" dirty="0">
                <a:latin typeface="Arial" panose="020B0604020202020204" pitchFamily="34" charset="0"/>
                <a:cs typeface="Arial" panose="020B0604020202020204" pitchFamily="34" charset="0"/>
              </a:rPr>
              <a:t> information (from another file weightLogInfo_merge.csv) into two </a:t>
            </a:r>
            <a:r>
              <a:rPr lang="en-US" b="1" dirty="0">
                <a:latin typeface="Arial" panose="020B0604020202020204" pitchFamily="34" charset="0"/>
                <a:cs typeface="Arial" panose="020B0604020202020204" pitchFamily="34" charset="0"/>
              </a:rPr>
              <a:t>steps-to-calories converters </a:t>
            </a:r>
            <a:r>
              <a:rPr lang="en-US" dirty="0">
                <a:latin typeface="Arial" panose="020B0604020202020204" pitchFamily="34" charset="0"/>
                <a:cs typeface="Arial" panose="020B0604020202020204" pitchFamily="34" charset="0"/>
                <a:hlinkClick r:id="rId2"/>
              </a:rPr>
              <a:t>Walking Calorie Calculator</a:t>
            </a:r>
            <a:r>
              <a:rPr lang="en-US" dirty="0">
                <a:latin typeface="Arial" panose="020B0604020202020204" pitchFamily="34" charset="0"/>
                <a:cs typeface="Arial" panose="020B0604020202020204" pitchFamily="34" charset="0"/>
              </a:rPr>
              <a:t> &amp; </a:t>
            </a:r>
            <a:r>
              <a:rPr lang="en-US" dirty="0">
                <a:latin typeface="Arial" panose="020B0604020202020204" pitchFamily="34" charset="0"/>
                <a:cs typeface="Arial" panose="020B0604020202020204" pitchFamily="34" charset="0"/>
                <a:hlinkClick r:id="rId3"/>
              </a:rPr>
              <a:t>How to Count and Track Calories Burned Walking</a:t>
            </a:r>
            <a:r>
              <a:rPr lang="en-US" dirty="0">
                <a:latin typeface="Arial" panose="020B0604020202020204" pitchFamily="34" charset="0"/>
                <a:cs typeface="Arial" panose="020B0604020202020204" pitchFamily="34" charset="0"/>
              </a:rPr>
              <a:t> to get estimated values which were between </a:t>
            </a:r>
            <a:r>
              <a:rPr lang="en-US" b="1" dirty="0">
                <a:latin typeface="Arial" panose="020B0604020202020204" pitchFamily="34" charset="0"/>
                <a:cs typeface="Arial" panose="020B0604020202020204" pitchFamily="34" charset="0"/>
              </a:rPr>
              <a:t>1,800 to 2,300.</a:t>
            </a:r>
            <a:r>
              <a:rPr lang="en-US"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Added </a:t>
            </a:r>
            <a:r>
              <a:rPr lang="en-US" b="1" dirty="0">
                <a:latin typeface="Arial" panose="020B0604020202020204" pitchFamily="34" charset="0"/>
                <a:cs typeface="Arial" panose="020B0604020202020204" pitchFamily="34" charset="0"/>
              </a:rPr>
              <a:t>1,819</a:t>
            </a:r>
            <a:r>
              <a:rPr lang="en-US" dirty="0">
                <a:latin typeface="Arial" panose="020B0604020202020204" pitchFamily="34" charset="0"/>
                <a:cs typeface="Arial" panose="020B0604020202020204" pitchFamily="34" charset="0"/>
              </a:rPr>
              <a:t> to those numbers. The calorie values got (</a:t>
            </a:r>
            <a:r>
              <a:rPr lang="en-US" b="1" dirty="0">
                <a:latin typeface="Arial" panose="020B0604020202020204" pitchFamily="34" charset="0"/>
                <a:cs typeface="Arial" panose="020B0604020202020204" pitchFamily="34" charset="0"/>
              </a:rPr>
              <a:t>3,619 or 4,319</a:t>
            </a:r>
            <a:r>
              <a:rPr lang="en-US" dirty="0">
                <a:latin typeface="Arial" panose="020B0604020202020204" pitchFamily="34" charset="0"/>
                <a:cs typeface="Arial" panose="020B0604020202020204" pitchFamily="34" charset="0"/>
              </a:rPr>
              <a:t>) are </a:t>
            </a:r>
            <a:r>
              <a:rPr lang="en-US" b="1" dirty="0">
                <a:latin typeface="Arial" panose="020B0604020202020204" pitchFamily="34" charset="0"/>
                <a:cs typeface="Arial" panose="020B0604020202020204" pitchFamily="34" charset="0"/>
              </a:rPr>
              <a:t>still less than 4,552</a:t>
            </a:r>
            <a:r>
              <a:rPr lang="en-US" dirty="0">
                <a:latin typeface="Arial" panose="020B0604020202020204" pitchFamily="34" charset="0"/>
                <a:cs typeface="Arial" panose="020B0604020202020204" pitchFamily="34" charset="0"/>
              </a:rPr>
              <a:t>. 1,819 is the calorie value found in the data tracking the activity of consumer 5577150313 on 5/7/2016 - the consumer did not walk that day (total steps and total distance were both 0). 1,819 could be the basal metabolic rate (or the energy/calories) for consumer 5577150313 (means the consumer needs that number of calories to perform basic body functions).</a:t>
            </a:r>
          </a:p>
          <a:p>
            <a:r>
              <a:rPr lang="en-US" dirty="0">
                <a:latin typeface="Arial" panose="020B0604020202020204" pitchFamily="34" charset="0"/>
                <a:cs typeface="Arial" panose="020B0604020202020204" pitchFamily="34" charset="0"/>
              </a:rPr>
              <a:t>Another consumer's daily activity data was input into the same calorie calculators mentioned above and the calculator’s estimated calories were found to be lower than the calorie values ​​found in this dataset.</a:t>
            </a:r>
          </a:p>
          <a:p>
            <a:r>
              <a:rPr lang="en-US" dirty="0">
                <a:latin typeface="Arial" panose="020B0604020202020204" pitchFamily="34" charset="0"/>
                <a:cs typeface="Arial" panose="020B0604020202020204" pitchFamily="34" charset="0"/>
              </a:rPr>
              <a:t>According to this article </a:t>
            </a:r>
            <a:r>
              <a:rPr lang="en-US" dirty="0">
                <a:latin typeface="Arial" panose="020B0604020202020204" pitchFamily="34" charset="0"/>
                <a:cs typeface="Arial" panose="020B0604020202020204" pitchFamily="34" charset="0"/>
                <a:hlinkClick r:id="rId4"/>
              </a:rPr>
              <a:t>6 Factors That Can Affect How Many Calories You Burn</a:t>
            </a:r>
            <a:r>
              <a:rPr lang="en-US" dirty="0">
                <a:latin typeface="Arial" panose="020B0604020202020204" pitchFamily="34" charset="0"/>
                <a:cs typeface="Arial" panose="020B0604020202020204" pitchFamily="34" charset="0"/>
              </a:rPr>
              <a:t> and this article </a:t>
            </a:r>
            <a:r>
              <a:rPr lang="en-US" dirty="0">
                <a:latin typeface="Arial" panose="020B0604020202020204" pitchFamily="34" charset="0"/>
                <a:cs typeface="Arial" panose="020B0604020202020204" pitchFamily="34" charset="0"/>
                <a:hlinkClick r:id="rId5"/>
              </a:rPr>
              <a:t>What Affects How Many Calories You Burn? 6 Factors to Consider</a:t>
            </a:r>
            <a:r>
              <a:rPr lang="en-US" dirty="0">
                <a:latin typeface="Arial" panose="020B0604020202020204" pitchFamily="34" charset="0"/>
                <a:cs typeface="Arial" panose="020B0604020202020204" pitchFamily="34" charset="0"/>
              </a:rPr>
              <a:t>, factors like body weight, </a:t>
            </a:r>
            <a:r>
              <a:rPr lang="en-US" b="1" dirty="0">
                <a:latin typeface="Arial" panose="020B0604020202020204" pitchFamily="34" charset="0"/>
                <a:cs typeface="Arial" panose="020B0604020202020204" pitchFamily="34" charset="0"/>
              </a:rPr>
              <a:t>muscle</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mass</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age</a:t>
            </a:r>
            <a:r>
              <a:rPr lang="en-US" dirty="0">
                <a:latin typeface="Arial" panose="020B0604020202020204" pitchFamily="34" charset="0"/>
                <a:cs typeface="Arial" panose="020B0604020202020204" pitchFamily="34" charset="0"/>
              </a:rPr>
              <a:t>, etc. can affect how much calories you burn. </a:t>
            </a:r>
            <a:r>
              <a:rPr lang="en-US" b="1" dirty="0">
                <a:highlight>
                  <a:srgbClr val="FFFF00"/>
                </a:highlight>
                <a:latin typeface="Arial" panose="020B0604020202020204" pitchFamily="34" charset="0"/>
                <a:cs typeface="Arial" panose="020B0604020202020204" pitchFamily="34" charset="0"/>
              </a:rPr>
              <a:t>No information on muscle mass or age was found in this dataset, so we were limited in performing the following tasks</a:t>
            </a:r>
            <a:r>
              <a:rPr lang="en-US" b="1" dirty="0">
                <a:latin typeface="Arial" panose="020B0604020202020204" pitchFamily="34" charset="0"/>
                <a:cs typeface="Arial" panose="020B0604020202020204" pitchFamily="34" charset="0"/>
              </a:rPr>
              <a:t>:</a:t>
            </a:r>
          </a:p>
          <a:p>
            <a:pPr lvl="1">
              <a:buFont typeface="Wingdings" panose="05000000000000000000" pitchFamily="2" charset="2"/>
              <a:buChar char="Ø"/>
            </a:pPr>
            <a:r>
              <a:rPr lang="en-US" b="1" dirty="0">
                <a:highlight>
                  <a:srgbClr val="00FFFF"/>
                </a:highlight>
                <a:latin typeface="Arial" panose="020B0604020202020204" pitchFamily="34" charset="0"/>
                <a:cs typeface="Arial" panose="020B0604020202020204" pitchFamily="34" charset="0"/>
              </a:rPr>
              <a:t>determining the accuracy of the calorie values in this dataset</a:t>
            </a:r>
          </a:p>
          <a:p>
            <a:pPr lvl="1">
              <a:buFont typeface="Wingdings" panose="05000000000000000000" pitchFamily="2" charset="2"/>
              <a:buChar char="Ø"/>
            </a:pPr>
            <a:r>
              <a:rPr lang="en-US" b="1" dirty="0">
                <a:highlight>
                  <a:srgbClr val="00FFFF"/>
                </a:highlight>
                <a:latin typeface="Arial" panose="020B0604020202020204" pitchFamily="34" charset="0"/>
                <a:cs typeface="Arial" panose="020B0604020202020204" pitchFamily="34" charset="0"/>
              </a:rPr>
              <a:t>discovering the relationship between calorie burned and other attributes tracked here </a:t>
            </a:r>
            <a:r>
              <a:rPr lang="en-US" dirty="0">
                <a:latin typeface="Arial" panose="020B0604020202020204" pitchFamily="34" charset="0"/>
                <a:cs typeface="Arial" panose="020B0604020202020204" pitchFamily="34" charset="0"/>
              </a:rPr>
              <a:t>(like TotalSteps, TotalDistance, walking distance per activity level, time spent per activity level, etc.). </a:t>
            </a:r>
          </a:p>
          <a:p>
            <a:pPr marL="457200" lvl="1" indent="0">
              <a:buNone/>
            </a:pPr>
            <a:r>
              <a:rPr lang="en-US" dirty="0">
                <a:latin typeface="Arial" panose="020B0604020202020204" pitchFamily="34" charset="0"/>
                <a:cs typeface="Arial" panose="020B0604020202020204" pitchFamily="34" charset="0"/>
              </a:rPr>
              <a:t>Therefore, </a:t>
            </a:r>
            <a:r>
              <a:rPr lang="en-US" b="1" dirty="0">
                <a:latin typeface="Arial" panose="020B0604020202020204" pitchFamily="34" charset="0"/>
                <a:cs typeface="Arial" panose="020B0604020202020204" pitchFamily="34" charset="0"/>
              </a:rPr>
              <a:t>we didn’t do much analysis of calories in this report</a:t>
            </a:r>
            <a:r>
              <a:rPr lang="en-US" dirty="0">
                <a:latin typeface="Arial" panose="020B0604020202020204" pitchFamily="34" charset="0"/>
                <a:cs typeface="Arial" panose="020B0604020202020204" pitchFamily="34" charset="0"/>
              </a:rPr>
              <a:t>.</a:t>
            </a: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457200" lvl="1" indent="0">
              <a:buNone/>
            </a:pPr>
            <a:endParaRPr lang="en-US" dirty="0">
              <a:latin typeface="Arial" panose="020B0604020202020204" pitchFamily="34" charset="0"/>
              <a:cs typeface="Arial" panose="020B0604020202020204" pitchFamily="34" charset="0"/>
            </a:endParaRPr>
          </a:p>
          <a:p>
            <a:pPr marL="0" indent="0">
              <a:buNone/>
            </a:pPr>
            <a:endParaRPr lang="en-US" dirty="0"/>
          </a:p>
          <a:p>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24084479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FC7FF-56D0-A785-230F-25142D599E50}"/>
              </a:ext>
            </a:extLst>
          </p:cNvPr>
          <p:cNvSpPr>
            <a:spLocks noGrp="1"/>
          </p:cNvSpPr>
          <p:nvPr>
            <p:ph type="title"/>
          </p:nvPr>
        </p:nvSpPr>
        <p:spPr>
          <a:xfrm>
            <a:off x="838200" y="365125"/>
            <a:ext cx="10515600" cy="844243"/>
          </a:xfrm>
        </p:spPr>
        <p:txBody>
          <a:bodyPr>
            <a:normAutofit/>
          </a:bodyPr>
          <a:lstStyle/>
          <a:p>
            <a:r>
              <a:rPr lang="en-US" sz="3600" dirty="0">
                <a:latin typeface="Arial Black" panose="020B0A04020102020204" pitchFamily="34" charset="0"/>
              </a:rPr>
              <a:t>Data Analysis: Daily Activity Tracking</a:t>
            </a:r>
            <a:endParaRPr lang="en-US" sz="3600" dirty="0"/>
          </a:p>
        </p:txBody>
      </p:sp>
      <p:sp>
        <p:nvSpPr>
          <p:cNvPr id="3" name="Content Placeholder 2">
            <a:extLst>
              <a:ext uri="{FF2B5EF4-FFF2-40B4-BE49-F238E27FC236}">
                <a16:creationId xmlns:a16="http://schemas.microsoft.com/office/drawing/2014/main" id="{BAC58DBE-9295-CE28-A80F-C347C0B3EF43}"/>
              </a:ext>
            </a:extLst>
          </p:cNvPr>
          <p:cNvSpPr>
            <a:spLocks noGrp="1"/>
          </p:cNvSpPr>
          <p:nvPr>
            <p:ph idx="1"/>
          </p:nvPr>
        </p:nvSpPr>
        <p:spPr>
          <a:xfrm>
            <a:off x="838199" y="1253330"/>
            <a:ext cx="10921181" cy="5363779"/>
          </a:xfrm>
        </p:spPr>
        <p:txBody>
          <a:bodyPr>
            <a:normAutofit/>
          </a:bodyPr>
          <a:lstStyle/>
          <a:p>
            <a:r>
              <a:rPr lang="en-US" dirty="0">
                <a:latin typeface="Arial" panose="020B0604020202020204" pitchFamily="34" charset="0"/>
                <a:cs typeface="Arial" panose="020B0604020202020204" pitchFamily="34" charset="0"/>
              </a:rPr>
              <a:t>Created a PivotTable. Aggregated data by consumer and calculated the average of daily TotalSteps for each consumer.</a:t>
            </a:r>
          </a:p>
          <a:p>
            <a:r>
              <a:rPr lang="en-US" dirty="0">
                <a:latin typeface="Arial" panose="020B0604020202020204" pitchFamily="34" charset="0"/>
                <a:cs typeface="Arial" panose="020B0604020202020204" pitchFamily="34" charset="0"/>
              </a:rPr>
              <a:t>Made a boxplot to check the distribution of data on the average of daily TotalSteps taken by each consumer and found that the </a:t>
            </a:r>
            <a:r>
              <a:rPr lang="en-US" b="1" dirty="0">
                <a:latin typeface="Arial" panose="020B0604020202020204" pitchFamily="34" charset="0"/>
                <a:cs typeface="Arial" panose="020B0604020202020204" pitchFamily="34" charset="0"/>
              </a:rPr>
              <a:t>3</a:t>
            </a:r>
            <a:r>
              <a:rPr lang="en-US" b="1" baseline="30000" dirty="0">
                <a:latin typeface="Arial" panose="020B0604020202020204" pitchFamily="34" charset="0"/>
                <a:cs typeface="Arial" panose="020B0604020202020204" pitchFamily="34" charset="0"/>
              </a:rPr>
              <a:t>rd</a:t>
            </a:r>
            <a:r>
              <a:rPr lang="en-US" b="1" dirty="0">
                <a:latin typeface="Arial" panose="020B0604020202020204" pitchFamily="34" charset="0"/>
                <a:cs typeface="Arial" panose="020B0604020202020204" pitchFamily="34" charset="0"/>
              </a:rPr>
              <a:t> quartile is around 10,058</a:t>
            </a:r>
            <a:r>
              <a:rPr lang="en-US" dirty="0">
                <a:latin typeface="Arial" panose="020B0604020202020204" pitchFamily="34" charset="0"/>
                <a:cs typeface="Arial" panose="020B0604020202020204" pitchFamily="34" charset="0"/>
              </a:rPr>
              <a:t> which means nearly </a:t>
            </a:r>
            <a:r>
              <a:rPr lang="en-US" b="1" dirty="0">
                <a:highlight>
                  <a:srgbClr val="FFFF00"/>
                </a:highlight>
                <a:latin typeface="Arial" panose="020B0604020202020204" pitchFamily="34" charset="0"/>
                <a:cs typeface="Arial" panose="020B0604020202020204" pitchFamily="34" charset="0"/>
              </a:rPr>
              <a:t>75%</a:t>
            </a:r>
            <a:r>
              <a:rPr lang="en-US" b="1" dirty="0">
                <a:latin typeface="Arial" panose="020B0604020202020204" pitchFamily="34" charset="0"/>
                <a:cs typeface="Arial" panose="020B0604020202020204" pitchFamily="34" charset="0"/>
              </a:rPr>
              <a:t> of the consumers walked fewer than 10,000 steps a day</a:t>
            </a:r>
            <a:r>
              <a:rPr lang="en-US" dirty="0">
                <a:latin typeface="Arial" panose="020B0604020202020204" pitchFamily="34" charset="0"/>
                <a:cs typeface="Arial" panose="020B0604020202020204" pitchFamily="34" charset="0"/>
              </a:rPr>
              <a:t>. </a:t>
            </a:r>
            <a:endParaRPr lang="en-US" baseline="30000"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Conditional formatting the Average of TotalSteps column to display the top 20% and bottom 20% values in different colors.</a:t>
            </a:r>
          </a:p>
        </p:txBody>
      </p:sp>
    </p:spTree>
    <p:extLst>
      <p:ext uri="{BB962C8B-B14F-4D97-AF65-F5344CB8AC3E}">
        <p14:creationId xmlns:p14="http://schemas.microsoft.com/office/powerpoint/2010/main" val="4659687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064B8-CF51-26D0-F5FC-5DBE5F21959F}"/>
              </a:ext>
            </a:extLst>
          </p:cNvPr>
          <p:cNvSpPr>
            <a:spLocks noGrp="1"/>
          </p:cNvSpPr>
          <p:nvPr>
            <p:ph type="title"/>
          </p:nvPr>
        </p:nvSpPr>
        <p:spPr>
          <a:xfrm>
            <a:off x="838199" y="365126"/>
            <a:ext cx="10567219" cy="755752"/>
          </a:xfrm>
        </p:spPr>
        <p:txBody>
          <a:bodyPr>
            <a:normAutofit/>
          </a:bodyPr>
          <a:lstStyle/>
          <a:p>
            <a:r>
              <a:rPr lang="en-US" sz="3600" dirty="0">
                <a:latin typeface="Arial Black" panose="020B0A04020102020204" pitchFamily="34" charset="0"/>
              </a:rPr>
              <a:t>Data Analysis: Daily Activity Tracking</a:t>
            </a:r>
            <a:endParaRPr lang="en-US" sz="3600" dirty="0"/>
          </a:p>
        </p:txBody>
      </p:sp>
      <p:graphicFrame>
        <p:nvGraphicFramePr>
          <p:cNvPr id="4" name="Content Placeholder 3">
            <a:extLst>
              <a:ext uri="{FF2B5EF4-FFF2-40B4-BE49-F238E27FC236}">
                <a16:creationId xmlns:a16="http://schemas.microsoft.com/office/drawing/2014/main" id="{CFD3E988-6906-6027-FAF7-EC09B50905CC}"/>
              </a:ext>
            </a:extLst>
          </p:cNvPr>
          <p:cNvGraphicFramePr>
            <a:graphicFrameLocks noGrp="1" noChangeAspect="1"/>
          </p:cNvGraphicFramePr>
          <p:nvPr>
            <p:ph idx="1"/>
            <p:extLst>
              <p:ext uri="{D42A27DB-BD31-4B8C-83A1-F6EECF244321}">
                <p14:modId xmlns:p14="http://schemas.microsoft.com/office/powerpoint/2010/main" val="195430776"/>
              </p:ext>
            </p:extLst>
          </p:nvPr>
        </p:nvGraphicFramePr>
        <p:xfrm>
          <a:off x="1462088" y="1246188"/>
          <a:ext cx="9174162" cy="5145087"/>
        </p:xfrm>
        <a:graphic>
          <a:graphicData uri="http://schemas.openxmlformats.org/presentationml/2006/ole">
            <mc:AlternateContent xmlns:mc="http://schemas.openxmlformats.org/markup-compatibility/2006">
              <mc:Choice xmlns:v="urn:schemas-microsoft-com:vml" Requires="v">
                <p:oleObj name="Worksheet" r:id="rId2" imgW="10447126" imgH="5859646" progId="Excel.Sheet.12">
                  <p:embed/>
                </p:oleObj>
              </mc:Choice>
              <mc:Fallback>
                <p:oleObj name="Worksheet" r:id="rId2" imgW="10447126" imgH="5859646" progId="Excel.Sheet.12">
                  <p:embed/>
                  <p:pic>
                    <p:nvPicPr>
                      <p:cNvPr id="0" name=""/>
                      <p:cNvPicPr/>
                      <p:nvPr/>
                    </p:nvPicPr>
                    <p:blipFill>
                      <a:blip r:embed="rId3"/>
                      <a:stretch>
                        <a:fillRect/>
                      </a:stretch>
                    </p:blipFill>
                    <p:spPr>
                      <a:xfrm>
                        <a:off x="1462088" y="1246188"/>
                        <a:ext cx="9174162" cy="5145087"/>
                      </a:xfrm>
                      <a:prstGeom prst="rect">
                        <a:avLst/>
                      </a:prstGeom>
                    </p:spPr>
                  </p:pic>
                </p:oleObj>
              </mc:Fallback>
            </mc:AlternateContent>
          </a:graphicData>
        </a:graphic>
      </p:graphicFrame>
    </p:spTree>
    <p:extLst>
      <p:ext uri="{BB962C8B-B14F-4D97-AF65-F5344CB8AC3E}">
        <p14:creationId xmlns:p14="http://schemas.microsoft.com/office/powerpoint/2010/main" val="2233852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4C8F68C-802E-B1CA-8276-A9E90A80F76E}"/>
            </a:ext>
          </a:extLst>
        </p:cNvPr>
        <p:cNvGrpSpPr/>
        <p:nvPr/>
      </p:nvGrpSpPr>
      <p:grpSpPr>
        <a:xfrm>
          <a:off x="0" y="0"/>
          <a:ext cx="0" cy="0"/>
          <a:chOff x="0" y="0"/>
          <a:chExt cx="0" cy="0"/>
        </a:xfrm>
      </p:grpSpPr>
      <p:pic>
        <p:nvPicPr>
          <p:cNvPr id="13" name="Picture 12" descr="Graph">
            <a:extLst>
              <a:ext uri="{FF2B5EF4-FFF2-40B4-BE49-F238E27FC236}">
                <a16:creationId xmlns:a16="http://schemas.microsoft.com/office/drawing/2014/main" id="{4E63E45A-80DF-B6DD-3DA0-244F434310FE}"/>
              </a:ext>
            </a:extLst>
          </p:cNvPr>
          <p:cNvPicPr>
            <a:picLocks noChangeAspect="1"/>
          </p:cNvPicPr>
          <p:nvPr/>
        </p:nvPicPr>
        <p:blipFill rotWithShape="1">
          <a:blip r:embed="rId2"/>
          <a:srcRect t="10262" r="9091" b="7919"/>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7D2BFFD5-490F-4B45-91F2-6B826FBAD4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6853"/>
            <a:ext cx="8139151" cy="4604294"/>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Light" panose="020F0302020204030204"/>
              <a:ea typeface="+mn-ea"/>
              <a:cs typeface="+mn-cs"/>
            </a:endParaRPr>
          </a:p>
        </p:txBody>
      </p:sp>
      <p:sp>
        <p:nvSpPr>
          <p:cNvPr id="2" name="Title 1">
            <a:extLst>
              <a:ext uri="{FF2B5EF4-FFF2-40B4-BE49-F238E27FC236}">
                <a16:creationId xmlns:a16="http://schemas.microsoft.com/office/drawing/2014/main" id="{A5634F2E-5DEB-45AD-D6EF-1871709D8E85}"/>
              </a:ext>
            </a:extLst>
          </p:cNvPr>
          <p:cNvSpPr>
            <a:spLocks noGrp="1"/>
          </p:cNvSpPr>
          <p:nvPr>
            <p:ph type="title"/>
          </p:nvPr>
        </p:nvSpPr>
        <p:spPr>
          <a:xfrm>
            <a:off x="657225" y="1448586"/>
            <a:ext cx="7160191" cy="1181062"/>
          </a:xfrm>
        </p:spPr>
        <p:txBody>
          <a:bodyPr>
            <a:normAutofit/>
          </a:bodyPr>
          <a:lstStyle/>
          <a:p>
            <a:r>
              <a:rPr lang="en-US" sz="4100" b="1" dirty="0">
                <a:solidFill>
                  <a:schemeClr val="tx1"/>
                </a:solidFill>
                <a:latin typeface="Arial Black" panose="020B0A04020102020204" pitchFamily="34" charset="0"/>
              </a:rPr>
              <a:t>Overview of the </a:t>
            </a:r>
            <a:br>
              <a:rPr lang="en-US" sz="4100" b="1" dirty="0">
                <a:solidFill>
                  <a:schemeClr val="tx1"/>
                </a:solidFill>
                <a:latin typeface="Arial Black" panose="020B0A04020102020204" pitchFamily="34" charset="0"/>
              </a:rPr>
            </a:br>
            <a:r>
              <a:rPr lang="en-US" sz="4100" b="1" dirty="0">
                <a:solidFill>
                  <a:schemeClr val="tx1"/>
                </a:solidFill>
                <a:latin typeface="Arial Black" panose="020B0A04020102020204" pitchFamily="34" charset="0"/>
              </a:rPr>
              <a:t>Case Study</a:t>
            </a:r>
          </a:p>
        </p:txBody>
      </p:sp>
      <p:sp>
        <p:nvSpPr>
          <p:cNvPr id="3" name="Content Placeholder 2">
            <a:extLst>
              <a:ext uri="{FF2B5EF4-FFF2-40B4-BE49-F238E27FC236}">
                <a16:creationId xmlns:a16="http://schemas.microsoft.com/office/drawing/2014/main" id="{85FF4A02-E1D0-36A8-E5DA-F6BD96AF149B}"/>
              </a:ext>
            </a:extLst>
          </p:cNvPr>
          <p:cNvSpPr>
            <a:spLocks noGrp="1"/>
          </p:cNvSpPr>
          <p:nvPr>
            <p:ph idx="1"/>
          </p:nvPr>
        </p:nvSpPr>
        <p:spPr>
          <a:xfrm>
            <a:off x="685800" y="2750234"/>
            <a:ext cx="6809876" cy="2633745"/>
          </a:xfrm>
        </p:spPr>
        <p:txBody>
          <a:bodyPr>
            <a:normAutofit/>
          </a:bodyPr>
          <a:lstStyle/>
          <a:p>
            <a:pPr marL="0" indent="0">
              <a:buNone/>
            </a:pPr>
            <a:r>
              <a:rPr lang="en-US" dirty="0">
                <a:solidFill>
                  <a:schemeClr val="tx1"/>
                </a:solidFill>
                <a:latin typeface="Arial" panose="020B0604020202020204" pitchFamily="34" charset="0"/>
                <a:cs typeface="Arial" panose="020B0604020202020204" pitchFamily="34" charset="0"/>
              </a:rPr>
              <a:t>In this case study, publicly available smart device fitness data was analyzed to gain insights into how consumers use their fitness tracker/smart devices. Insights discovered will help guide marketing strategy for Bellabeat, a high-tech manufacturer specializing in women's health products.</a:t>
            </a:r>
          </a:p>
        </p:txBody>
      </p:sp>
    </p:spTree>
    <p:extLst>
      <p:ext uri="{BB962C8B-B14F-4D97-AF65-F5344CB8AC3E}">
        <p14:creationId xmlns:p14="http://schemas.microsoft.com/office/powerpoint/2010/main" val="2490216126"/>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FC7FF-56D0-A785-230F-25142D599E50}"/>
              </a:ext>
            </a:extLst>
          </p:cNvPr>
          <p:cNvSpPr>
            <a:spLocks noGrp="1"/>
          </p:cNvSpPr>
          <p:nvPr>
            <p:ph type="title"/>
          </p:nvPr>
        </p:nvSpPr>
        <p:spPr>
          <a:xfrm>
            <a:off x="838200" y="365125"/>
            <a:ext cx="10515600" cy="844243"/>
          </a:xfrm>
        </p:spPr>
        <p:txBody>
          <a:bodyPr>
            <a:normAutofit/>
          </a:bodyPr>
          <a:lstStyle/>
          <a:p>
            <a:r>
              <a:rPr lang="en-US" sz="3600" dirty="0">
                <a:latin typeface="Arial Black" panose="020B0A04020102020204" pitchFamily="34" charset="0"/>
              </a:rPr>
              <a:t>Data Analysis: Daily Activity Tracking</a:t>
            </a:r>
            <a:endParaRPr lang="en-US" sz="3600" dirty="0"/>
          </a:p>
        </p:txBody>
      </p:sp>
      <p:sp>
        <p:nvSpPr>
          <p:cNvPr id="3" name="Content Placeholder 2">
            <a:extLst>
              <a:ext uri="{FF2B5EF4-FFF2-40B4-BE49-F238E27FC236}">
                <a16:creationId xmlns:a16="http://schemas.microsoft.com/office/drawing/2014/main" id="{BAC58DBE-9295-CE28-A80F-C347C0B3EF43}"/>
              </a:ext>
            </a:extLst>
          </p:cNvPr>
          <p:cNvSpPr>
            <a:spLocks noGrp="1"/>
          </p:cNvSpPr>
          <p:nvPr>
            <p:ph idx="1"/>
          </p:nvPr>
        </p:nvSpPr>
        <p:spPr>
          <a:xfrm>
            <a:off x="838199" y="1253330"/>
            <a:ext cx="10921181" cy="5363779"/>
          </a:xfrm>
        </p:spPr>
        <p:txBody>
          <a:bodyPr>
            <a:normAutofit fontScale="92500" lnSpcReduction="10000"/>
          </a:bodyPr>
          <a:lstStyle/>
          <a:p>
            <a:r>
              <a:rPr lang="en-US" dirty="0">
                <a:latin typeface="Arial" panose="020B0604020202020204" pitchFamily="34" charset="0"/>
                <a:cs typeface="Arial" panose="020B0604020202020204" pitchFamily="34" charset="0"/>
              </a:rPr>
              <a:t>Used a nested IF function to classify the “Activity Level” for each consumer based on the following guideline on steps and activity levels described in this article </a:t>
            </a:r>
            <a:r>
              <a:rPr lang="en-US" dirty="0">
                <a:latin typeface="Arial" panose="020B0604020202020204" pitchFamily="34" charset="0"/>
                <a:cs typeface="Arial" panose="020B0604020202020204" pitchFamily="34" charset="0"/>
                <a:hlinkClick r:id="rId2"/>
              </a:rPr>
              <a:t>How Many Steps a Day Is Considered Active?</a:t>
            </a: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Sedentary:</a:t>
            </a:r>
            <a:r>
              <a:rPr lang="en-US" dirty="0">
                <a:latin typeface="Arial" panose="020B0604020202020204" pitchFamily="34" charset="0"/>
                <a:cs typeface="Arial" panose="020B0604020202020204" pitchFamily="34" charset="0"/>
              </a:rPr>
              <a:t> Less than 5,000 steps daily</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Low active:</a:t>
            </a:r>
            <a:r>
              <a:rPr lang="en-US" dirty="0">
                <a:latin typeface="Arial" panose="020B0604020202020204" pitchFamily="34" charset="0"/>
                <a:cs typeface="Arial" panose="020B0604020202020204" pitchFamily="34" charset="0"/>
              </a:rPr>
              <a:t> About 5,000 to 7,499 steps daily</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Somewhat active:</a:t>
            </a:r>
            <a:r>
              <a:rPr lang="en-US" dirty="0">
                <a:latin typeface="Arial" panose="020B0604020202020204" pitchFamily="34" charset="0"/>
                <a:cs typeface="Arial" panose="020B0604020202020204" pitchFamily="34" charset="0"/>
              </a:rPr>
              <a:t> About 7,500 to 9,999 steps daily</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Active:</a:t>
            </a:r>
            <a:r>
              <a:rPr lang="en-US" dirty="0">
                <a:latin typeface="Arial" panose="020B0604020202020204" pitchFamily="34" charset="0"/>
                <a:cs typeface="Arial" panose="020B0604020202020204" pitchFamily="34" charset="0"/>
              </a:rPr>
              <a:t> More than 10,000 steps daily</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Highly active: </a:t>
            </a:r>
            <a:r>
              <a:rPr lang="en-US" dirty="0">
                <a:latin typeface="Arial" panose="020B0604020202020204" pitchFamily="34" charset="0"/>
                <a:cs typeface="Arial" panose="020B0604020202020204" pitchFamily="34" charset="0"/>
              </a:rPr>
              <a:t>More than 12,500 steps daily</a:t>
            </a:r>
          </a:p>
          <a:p>
            <a:r>
              <a:rPr lang="en-US" dirty="0">
                <a:latin typeface="Arial" panose="020B0604020202020204" pitchFamily="34" charset="0"/>
                <a:cs typeface="Arial" panose="020B0604020202020204" pitchFamily="34" charset="0"/>
              </a:rPr>
              <a:t>Counted the number of consumers at each activity level and created a pie chart. </a:t>
            </a:r>
            <a:r>
              <a:rPr lang="en-US" b="1" dirty="0">
                <a:highlight>
                  <a:srgbClr val="FFFF00"/>
                </a:highlight>
                <a:latin typeface="Arial" panose="020B0604020202020204" pitchFamily="34" charset="0"/>
                <a:cs typeface="Arial" panose="020B0604020202020204" pitchFamily="34" charset="0"/>
              </a:rPr>
              <a:t>25%</a:t>
            </a:r>
            <a:r>
              <a:rPr lang="en-US" dirty="0">
                <a:latin typeface="Arial" panose="020B0604020202020204" pitchFamily="34" charset="0"/>
                <a:cs typeface="Arial" panose="020B0604020202020204" pitchFamily="34" charset="0"/>
              </a:rPr>
              <a:t> of the consumers were at “</a:t>
            </a:r>
            <a:r>
              <a:rPr lang="en-US" b="1" dirty="0">
                <a:highlight>
                  <a:srgbClr val="FFFF00"/>
                </a:highlight>
                <a:latin typeface="Arial" panose="020B0604020202020204" pitchFamily="34" charset="0"/>
                <a:cs typeface="Arial" panose="020B0604020202020204" pitchFamily="34" charset="0"/>
              </a:rPr>
              <a:t>Somewhat Active</a:t>
            </a:r>
            <a:r>
              <a:rPr lang="en-US" dirty="0">
                <a:latin typeface="Arial" panose="020B0604020202020204" pitchFamily="34" charset="0"/>
                <a:cs typeface="Arial" panose="020B0604020202020204" pitchFamily="34" charset="0"/>
              </a:rPr>
              <a:t>” level and </a:t>
            </a:r>
            <a:r>
              <a:rPr lang="en-US" b="1" dirty="0">
                <a:highlight>
                  <a:srgbClr val="FFFF00"/>
                </a:highlight>
                <a:latin typeface="Arial" panose="020B0604020202020204" pitchFamily="34" charset="0"/>
                <a:cs typeface="Arial" panose="020B0604020202020204" pitchFamily="34" charset="0"/>
              </a:rPr>
              <a:t>25%</a:t>
            </a:r>
            <a:r>
              <a:rPr lang="en-US" dirty="0">
                <a:latin typeface="Arial" panose="020B0604020202020204" pitchFamily="34" charset="0"/>
                <a:cs typeface="Arial" panose="020B0604020202020204" pitchFamily="34" charset="0"/>
              </a:rPr>
              <a:t> of the consumers were at “</a:t>
            </a:r>
            <a:r>
              <a:rPr lang="en-US" b="1" dirty="0">
                <a:highlight>
                  <a:srgbClr val="FFFF00"/>
                </a:highlight>
                <a:latin typeface="Arial" panose="020B0604020202020204" pitchFamily="34" charset="0"/>
                <a:cs typeface="Arial" panose="020B0604020202020204" pitchFamily="34" charset="0"/>
              </a:rPr>
              <a:t>Sedentary</a:t>
            </a:r>
            <a:r>
              <a:rPr lang="en-US" dirty="0">
                <a:latin typeface="Arial" panose="020B0604020202020204" pitchFamily="34" charset="0"/>
                <a:cs typeface="Arial" panose="020B0604020202020204" pitchFamily="34" charset="0"/>
              </a:rPr>
              <a:t>” level.</a:t>
            </a:r>
          </a:p>
          <a:p>
            <a:r>
              <a:rPr lang="en-US" dirty="0">
                <a:latin typeface="Arial" panose="020B0604020202020204" pitchFamily="34" charset="0"/>
                <a:cs typeface="Arial" panose="020B0604020202020204" pitchFamily="34" charset="0"/>
              </a:rPr>
              <a:t>According to this article </a:t>
            </a:r>
            <a:r>
              <a:rPr lang="en-US" dirty="0">
                <a:latin typeface="Arial" panose="020B0604020202020204" pitchFamily="34" charset="0"/>
                <a:cs typeface="Arial" panose="020B0604020202020204" pitchFamily="34" charset="0"/>
                <a:hlinkClick r:id="rId3"/>
              </a:rPr>
              <a:t>How many steps should people take per day?</a:t>
            </a:r>
            <a:r>
              <a:rPr lang="en-US" dirty="0">
                <a:latin typeface="Arial" panose="020B0604020202020204" pitchFamily="34" charset="0"/>
                <a:cs typeface="Arial" panose="020B0604020202020204" pitchFamily="34" charset="0"/>
              </a:rPr>
              <a:t>,  CDC recommends that most adults aim for </a:t>
            </a:r>
            <a:r>
              <a:rPr lang="en-US" b="1" dirty="0">
                <a:latin typeface="Arial" panose="020B0604020202020204" pitchFamily="34" charset="0"/>
                <a:cs typeface="Arial" panose="020B0604020202020204" pitchFamily="34" charset="0"/>
              </a:rPr>
              <a:t>10,000 </a:t>
            </a:r>
            <a:r>
              <a:rPr lang="en-US" dirty="0">
                <a:latin typeface="Arial" panose="020B0604020202020204" pitchFamily="34" charset="0"/>
                <a:cs typeface="Arial" panose="020B0604020202020204" pitchFamily="34" charset="0"/>
              </a:rPr>
              <a:t>steps per day for health benefits. For most people, this is the equivalent of about 8 kilometers, or </a:t>
            </a:r>
            <a:r>
              <a:rPr lang="en-US" b="1" dirty="0">
                <a:latin typeface="Arial" panose="020B0604020202020204" pitchFamily="34" charset="0"/>
                <a:cs typeface="Arial" panose="020B0604020202020204" pitchFamily="34" charset="0"/>
              </a:rPr>
              <a:t>5 </a:t>
            </a:r>
            <a:r>
              <a:rPr lang="en-US" dirty="0">
                <a:latin typeface="Arial" panose="020B0604020202020204" pitchFamily="34" charset="0"/>
                <a:cs typeface="Arial" panose="020B0604020202020204" pitchFamily="34" charset="0"/>
              </a:rPr>
              <a:t>miles.</a:t>
            </a:r>
          </a:p>
        </p:txBody>
      </p:sp>
    </p:spTree>
    <p:extLst>
      <p:ext uri="{BB962C8B-B14F-4D97-AF65-F5344CB8AC3E}">
        <p14:creationId xmlns:p14="http://schemas.microsoft.com/office/powerpoint/2010/main" val="40817450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FC7FF-56D0-A785-230F-25142D599E50}"/>
              </a:ext>
            </a:extLst>
          </p:cNvPr>
          <p:cNvSpPr>
            <a:spLocks noGrp="1"/>
          </p:cNvSpPr>
          <p:nvPr>
            <p:ph type="title"/>
          </p:nvPr>
        </p:nvSpPr>
        <p:spPr>
          <a:xfrm>
            <a:off x="838200" y="365125"/>
            <a:ext cx="10515600" cy="844243"/>
          </a:xfrm>
        </p:spPr>
        <p:txBody>
          <a:bodyPr>
            <a:normAutofit/>
          </a:bodyPr>
          <a:lstStyle/>
          <a:p>
            <a:r>
              <a:rPr lang="en-US" sz="3600" dirty="0">
                <a:latin typeface="Arial Black" panose="020B0A04020102020204" pitchFamily="34" charset="0"/>
              </a:rPr>
              <a:t>Data Analysis: Daily Activity Tracking</a:t>
            </a:r>
            <a:endParaRPr lang="en-US" sz="3600" dirty="0"/>
          </a:p>
        </p:txBody>
      </p:sp>
      <p:sp>
        <p:nvSpPr>
          <p:cNvPr id="3" name="Content Placeholder 2">
            <a:extLst>
              <a:ext uri="{FF2B5EF4-FFF2-40B4-BE49-F238E27FC236}">
                <a16:creationId xmlns:a16="http://schemas.microsoft.com/office/drawing/2014/main" id="{BAC58DBE-9295-CE28-A80F-C347C0B3EF43}"/>
              </a:ext>
            </a:extLst>
          </p:cNvPr>
          <p:cNvSpPr>
            <a:spLocks noGrp="1"/>
          </p:cNvSpPr>
          <p:nvPr>
            <p:ph idx="1"/>
          </p:nvPr>
        </p:nvSpPr>
        <p:spPr>
          <a:xfrm>
            <a:off x="838199" y="1253330"/>
            <a:ext cx="10921181" cy="5363779"/>
          </a:xfrm>
        </p:spPr>
        <p:txBody>
          <a:bodyPr>
            <a:normAutofit/>
          </a:bodyPr>
          <a:lstStyle/>
          <a:p>
            <a:r>
              <a:rPr lang="en-US" dirty="0">
                <a:latin typeface="Arial" panose="020B0604020202020204" pitchFamily="34" charset="0"/>
                <a:cs typeface="Arial" panose="020B0604020202020204" pitchFamily="34" charset="0"/>
              </a:rPr>
              <a:t>Did some calculations and found that approximately </a:t>
            </a:r>
            <a:r>
              <a:rPr lang="en-US" b="1" dirty="0">
                <a:highlight>
                  <a:srgbClr val="FFFF00"/>
                </a:highlight>
                <a:latin typeface="Arial" panose="020B0604020202020204" pitchFamily="34" charset="0"/>
                <a:cs typeface="Arial" panose="020B0604020202020204" pitchFamily="34" charset="0"/>
              </a:rPr>
              <a:t>71%</a:t>
            </a:r>
            <a:r>
              <a:rPr lang="en-US" dirty="0">
                <a:latin typeface="Arial" panose="020B0604020202020204" pitchFamily="34" charset="0"/>
                <a:cs typeface="Arial" panose="020B0604020202020204" pitchFamily="34" charset="0"/>
              </a:rPr>
              <a:t> of consumers in the dataset took </a:t>
            </a:r>
            <a:r>
              <a:rPr lang="en-US" b="1" dirty="0">
                <a:highlight>
                  <a:srgbClr val="FFFF00"/>
                </a:highlight>
                <a:latin typeface="Arial" panose="020B0604020202020204" pitchFamily="34" charset="0"/>
                <a:cs typeface="Arial" panose="020B0604020202020204" pitchFamily="34" charset="0"/>
              </a:rPr>
              <a:t>less than 10,000 steps</a:t>
            </a:r>
            <a:r>
              <a:rPr lang="en-US" dirty="0">
                <a:latin typeface="Arial" panose="020B0604020202020204" pitchFamily="34" charset="0"/>
                <a:cs typeface="Arial" panose="020B0604020202020204" pitchFamily="34" charset="0"/>
              </a:rPr>
              <a:t> per day. According to this articles </a:t>
            </a:r>
            <a:r>
              <a:rPr lang="en-US" dirty="0">
                <a:latin typeface="Arial" panose="020B0604020202020204" pitchFamily="34" charset="0"/>
                <a:cs typeface="Arial" panose="020B0604020202020204" pitchFamily="34" charset="0"/>
                <a:hlinkClick r:id="rId2"/>
              </a:rPr>
              <a:t>How many steps should people take per day?</a:t>
            </a:r>
            <a:r>
              <a:rPr lang="en-US" dirty="0">
                <a:latin typeface="Arial" panose="020B0604020202020204" pitchFamily="34" charset="0"/>
                <a:cs typeface="Arial" panose="020B0604020202020204" pitchFamily="34" charset="0"/>
              </a:rPr>
              <a:t>, most people </a:t>
            </a:r>
            <a:r>
              <a:rPr lang="en-US" b="0" i="0" dirty="0">
                <a:solidFill>
                  <a:srgbClr val="231F20"/>
                </a:solidFill>
                <a:effectLst/>
                <a:latin typeface="Arial" panose="020B0604020202020204" pitchFamily="34" charset="0"/>
                <a:cs typeface="Arial" panose="020B0604020202020204" pitchFamily="34" charset="0"/>
              </a:rPr>
              <a:t>in the United States only take 3,000–4,000 steps per day</a:t>
            </a:r>
            <a:r>
              <a:rPr lang="en-US" dirty="0">
                <a:latin typeface="Arial" panose="020B0604020202020204" pitchFamily="34" charset="0"/>
                <a:cs typeface="Arial" panose="020B0604020202020204" pitchFamily="34" charset="0"/>
              </a:rPr>
              <a:t>. Therefore, Bellabeat’s marketing strategy should include </a:t>
            </a:r>
            <a:r>
              <a:rPr lang="en-US" b="1" dirty="0">
                <a:latin typeface="Arial" panose="020B0604020202020204" pitchFamily="34" charset="0"/>
                <a:cs typeface="Arial" panose="020B0604020202020204" pitchFamily="34" charset="0"/>
              </a:rPr>
              <a:t>encouraging people to purchase and wear Bellabeat’s smart devices to track/count the number of steps they take every day to ensure they achieve their goal of walking at least 10,000 steps a day.</a:t>
            </a:r>
            <a:endParaRPr lang="en-US" dirty="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003616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5CCA0-362A-328B-C468-E009ADC26812}"/>
              </a:ext>
            </a:extLst>
          </p:cNvPr>
          <p:cNvSpPr>
            <a:spLocks noGrp="1"/>
          </p:cNvSpPr>
          <p:nvPr>
            <p:ph type="title"/>
          </p:nvPr>
        </p:nvSpPr>
        <p:spPr>
          <a:xfrm>
            <a:off x="838200" y="365126"/>
            <a:ext cx="10527890" cy="834410"/>
          </a:xfrm>
        </p:spPr>
        <p:txBody>
          <a:bodyPr>
            <a:normAutofit/>
          </a:bodyPr>
          <a:lstStyle/>
          <a:p>
            <a:r>
              <a:rPr lang="en-US" sz="3600" dirty="0">
                <a:latin typeface="Arial Black" panose="020B0A04020102020204" pitchFamily="34" charset="0"/>
              </a:rPr>
              <a:t>Data Analysis: Daily Activity Tracking</a:t>
            </a:r>
            <a:endParaRPr lang="en-US" sz="3600" dirty="0"/>
          </a:p>
        </p:txBody>
      </p:sp>
      <p:graphicFrame>
        <p:nvGraphicFramePr>
          <p:cNvPr id="4" name="Content Placeholder 3">
            <a:extLst>
              <a:ext uri="{FF2B5EF4-FFF2-40B4-BE49-F238E27FC236}">
                <a16:creationId xmlns:a16="http://schemas.microsoft.com/office/drawing/2014/main" id="{B1C41D24-4973-D086-7845-068B0AC85D4E}"/>
              </a:ext>
            </a:extLst>
          </p:cNvPr>
          <p:cNvGraphicFramePr>
            <a:graphicFrameLocks noGrp="1" noChangeAspect="1"/>
          </p:cNvGraphicFramePr>
          <p:nvPr>
            <p:ph idx="1"/>
            <p:extLst>
              <p:ext uri="{D42A27DB-BD31-4B8C-83A1-F6EECF244321}">
                <p14:modId xmlns:p14="http://schemas.microsoft.com/office/powerpoint/2010/main" val="4124496683"/>
              </p:ext>
            </p:extLst>
          </p:nvPr>
        </p:nvGraphicFramePr>
        <p:xfrm>
          <a:off x="931863" y="1177925"/>
          <a:ext cx="9980612" cy="5314950"/>
        </p:xfrm>
        <a:graphic>
          <a:graphicData uri="http://schemas.openxmlformats.org/presentationml/2006/ole">
            <mc:AlternateContent xmlns:mc="http://schemas.openxmlformats.org/markup-compatibility/2006">
              <mc:Choice xmlns:v="urn:schemas-microsoft-com:vml" Requires="v">
                <p:oleObj name="Worksheet" r:id="rId2" imgW="11003422" imgH="5859646" progId="Excel.Sheet.12">
                  <p:embed/>
                </p:oleObj>
              </mc:Choice>
              <mc:Fallback>
                <p:oleObj name="Worksheet" r:id="rId2" imgW="11003422" imgH="5859646" progId="Excel.Sheet.12">
                  <p:embed/>
                  <p:pic>
                    <p:nvPicPr>
                      <p:cNvPr id="0" name=""/>
                      <p:cNvPicPr/>
                      <p:nvPr/>
                    </p:nvPicPr>
                    <p:blipFill>
                      <a:blip r:embed="rId3"/>
                      <a:stretch>
                        <a:fillRect/>
                      </a:stretch>
                    </p:blipFill>
                    <p:spPr>
                      <a:xfrm>
                        <a:off x="931863" y="1177925"/>
                        <a:ext cx="9980612" cy="5314950"/>
                      </a:xfrm>
                      <a:prstGeom prst="rect">
                        <a:avLst/>
                      </a:prstGeom>
                    </p:spPr>
                  </p:pic>
                </p:oleObj>
              </mc:Fallback>
            </mc:AlternateContent>
          </a:graphicData>
        </a:graphic>
      </p:graphicFrame>
    </p:spTree>
    <p:extLst>
      <p:ext uri="{BB962C8B-B14F-4D97-AF65-F5344CB8AC3E}">
        <p14:creationId xmlns:p14="http://schemas.microsoft.com/office/powerpoint/2010/main" val="38616428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FC7FF-56D0-A785-230F-25142D599E50}"/>
              </a:ext>
            </a:extLst>
          </p:cNvPr>
          <p:cNvSpPr>
            <a:spLocks noGrp="1"/>
          </p:cNvSpPr>
          <p:nvPr>
            <p:ph type="title"/>
          </p:nvPr>
        </p:nvSpPr>
        <p:spPr>
          <a:xfrm>
            <a:off x="838200" y="365125"/>
            <a:ext cx="10515600" cy="844243"/>
          </a:xfrm>
        </p:spPr>
        <p:txBody>
          <a:bodyPr>
            <a:normAutofit/>
          </a:bodyPr>
          <a:lstStyle/>
          <a:p>
            <a:r>
              <a:rPr lang="en-US" sz="3600" dirty="0">
                <a:latin typeface="Arial Black" panose="020B0A04020102020204" pitchFamily="34" charset="0"/>
              </a:rPr>
              <a:t>Data Analysis: Daily Activity Tracking</a:t>
            </a:r>
            <a:endParaRPr lang="en-US" sz="3600" dirty="0"/>
          </a:p>
        </p:txBody>
      </p:sp>
      <p:sp>
        <p:nvSpPr>
          <p:cNvPr id="3" name="Content Placeholder 2">
            <a:extLst>
              <a:ext uri="{FF2B5EF4-FFF2-40B4-BE49-F238E27FC236}">
                <a16:creationId xmlns:a16="http://schemas.microsoft.com/office/drawing/2014/main" id="{BAC58DBE-9295-CE28-A80F-C347C0B3EF43}"/>
              </a:ext>
            </a:extLst>
          </p:cNvPr>
          <p:cNvSpPr>
            <a:spLocks noGrp="1"/>
          </p:cNvSpPr>
          <p:nvPr>
            <p:ph idx="1"/>
          </p:nvPr>
        </p:nvSpPr>
        <p:spPr>
          <a:xfrm>
            <a:off x="838200" y="1209368"/>
            <a:ext cx="10921181" cy="5363779"/>
          </a:xfrm>
        </p:spPr>
        <p:txBody>
          <a:bodyPr>
            <a:normAutofit fontScale="77500" lnSpcReduction="20000"/>
          </a:bodyPr>
          <a:lstStyle/>
          <a:p>
            <a:r>
              <a:rPr lang="en-US" dirty="0">
                <a:latin typeface="Arial" panose="020B0604020202020204" pitchFamily="34" charset="0"/>
                <a:cs typeface="Arial" panose="020B0604020202020204" pitchFamily="34" charset="0"/>
              </a:rPr>
              <a:t>Selected one consumer for each activity level from those whose activity was tracked daily from 4/12/2016 to 5/12/2016.</a:t>
            </a:r>
          </a:p>
          <a:p>
            <a:r>
              <a:rPr lang="en-US" dirty="0">
                <a:latin typeface="Arial" panose="020B0604020202020204" pitchFamily="34" charset="0"/>
                <a:cs typeface="Arial" panose="020B0604020202020204" pitchFamily="34" charset="0"/>
              </a:rPr>
              <a:t>Created a line chart of the total daily steps taken by these consumers.</a:t>
            </a:r>
          </a:p>
          <a:p>
            <a:r>
              <a:rPr lang="en-US" dirty="0">
                <a:latin typeface="Arial" panose="020B0604020202020204" pitchFamily="34" charset="0"/>
                <a:cs typeface="Arial" panose="020B0604020202020204" pitchFamily="34" charset="0"/>
              </a:rPr>
              <a:t>Created a line chart of calories consumed by these consumers per day.</a:t>
            </a:r>
          </a:p>
          <a:p>
            <a:r>
              <a:rPr lang="en-US" dirty="0">
                <a:latin typeface="Arial" panose="020B0604020202020204" pitchFamily="34" charset="0"/>
                <a:cs typeface="Arial" panose="020B0604020202020204" pitchFamily="34" charset="0"/>
              </a:rPr>
              <a:t>From these line charts, we can see that there is a </a:t>
            </a:r>
            <a:r>
              <a:rPr lang="en-US" b="1" dirty="0">
                <a:latin typeface="Arial" panose="020B0604020202020204" pitchFamily="34" charset="0"/>
                <a:cs typeface="Arial" panose="020B0604020202020204" pitchFamily="34" charset="0"/>
              </a:rPr>
              <a:t>positive correlation</a:t>
            </a:r>
            <a:r>
              <a:rPr lang="en-US" dirty="0">
                <a:latin typeface="Arial" panose="020B0604020202020204" pitchFamily="34" charset="0"/>
                <a:cs typeface="Arial" panose="020B0604020202020204" pitchFamily="34" charset="0"/>
              </a:rPr>
              <a:t> between the number of steps taken and the calories burned.</a:t>
            </a:r>
          </a:p>
          <a:p>
            <a:r>
              <a:rPr lang="en-US" dirty="0">
                <a:latin typeface="Arial" panose="020B0604020202020204" pitchFamily="34" charset="0"/>
                <a:cs typeface="Arial" panose="020B0604020202020204" pitchFamily="34" charset="0"/>
              </a:rPr>
              <a:t>However, according to some articles like </a:t>
            </a:r>
            <a:r>
              <a:rPr lang="en-US" dirty="0">
                <a:latin typeface="Arial" panose="020B0604020202020204" pitchFamily="34" charset="0"/>
                <a:cs typeface="Arial" panose="020B0604020202020204" pitchFamily="34" charset="0"/>
                <a:hlinkClick r:id="rId2"/>
              </a:rPr>
              <a:t>6 Factors That Can Affect How Many Calories You Burn</a:t>
            </a:r>
            <a:r>
              <a:rPr lang="en-US" dirty="0">
                <a:latin typeface="Arial" panose="020B0604020202020204" pitchFamily="34" charset="0"/>
                <a:cs typeface="Arial" panose="020B0604020202020204" pitchFamily="34" charset="0"/>
              </a:rPr>
              <a:t> and </a:t>
            </a:r>
            <a:r>
              <a:rPr lang="en-US" dirty="0">
                <a:latin typeface="Arial" panose="020B0604020202020204" pitchFamily="34" charset="0"/>
                <a:cs typeface="Arial" panose="020B0604020202020204" pitchFamily="34" charset="0"/>
                <a:hlinkClick r:id="rId3"/>
              </a:rPr>
              <a:t>What Affects How Many Calories You Burn? 6 Factors to Consider</a:t>
            </a:r>
            <a:r>
              <a:rPr lang="en-US" dirty="0">
                <a:latin typeface="Arial" panose="020B0604020202020204" pitchFamily="34" charset="0"/>
                <a:cs typeface="Arial" panose="020B0604020202020204" pitchFamily="34" charset="0"/>
              </a:rPr>
              <a:t>, factors such as </a:t>
            </a:r>
            <a:r>
              <a:rPr lang="en-US" b="1" dirty="0">
                <a:latin typeface="Arial" panose="020B0604020202020204" pitchFamily="34" charset="0"/>
                <a:cs typeface="Arial" panose="020B0604020202020204" pitchFamily="34" charset="0"/>
              </a:rPr>
              <a:t>age</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body mass</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weight</a:t>
            </a:r>
            <a:r>
              <a:rPr lang="en-US" dirty="0">
                <a:latin typeface="Arial" panose="020B0604020202020204" pitchFamily="34" charset="0"/>
                <a:cs typeface="Arial" panose="020B0604020202020204" pitchFamily="34" charset="0"/>
              </a:rPr>
              <a:t> etc. can affect the number of calories you burn. </a:t>
            </a:r>
            <a:r>
              <a:rPr lang="en-US" b="1" dirty="0">
                <a:latin typeface="Arial" panose="020B0604020202020204" pitchFamily="34" charset="0"/>
                <a:cs typeface="Arial" panose="020B0604020202020204" pitchFamily="34" charset="0"/>
              </a:rPr>
              <a:t>A younger/heavier person may burn more calories than an older/lighter person while performing the same exercise</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What’s interesting in the line chart is that a consumer with a “sedentary” activity level (ID 4020332650) consumed more calories than consumers with a "low active" or "somewhat active" level. Consumer 4020332650 might be younger or heavier. Therefore, Bellabeat's marketing strategy should include </a:t>
            </a:r>
            <a:r>
              <a:rPr lang="en-US" b="1" dirty="0">
                <a:latin typeface="Arial" panose="020B0604020202020204" pitchFamily="34" charset="0"/>
                <a:cs typeface="Arial" panose="020B0604020202020204" pitchFamily="34" charset="0"/>
              </a:rPr>
              <a:t>encouraging people who need to burn more calories (such as those who are heavier or older) to purchase and wear </a:t>
            </a:r>
            <a:r>
              <a:rPr lang="en-US" b="1" dirty="0" err="1">
                <a:latin typeface="Arial" panose="020B0604020202020204" pitchFamily="34" charset="0"/>
                <a:cs typeface="Arial" panose="020B0604020202020204" pitchFamily="34" charset="0"/>
              </a:rPr>
              <a:t>Bellabeat’s</a:t>
            </a:r>
            <a:r>
              <a:rPr lang="en-US" b="1" dirty="0">
                <a:latin typeface="Arial" panose="020B0604020202020204" pitchFamily="34" charset="0"/>
                <a:cs typeface="Arial" panose="020B0604020202020204" pitchFamily="34" charset="0"/>
              </a:rPr>
              <a:t> smart devices to track calorie burned for health or other benefits</a:t>
            </a:r>
            <a:r>
              <a:rPr lang="en-US" dirty="0">
                <a:latin typeface="Arial" panose="020B0604020202020204" pitchFamily="34" charset="0"/>
                <a:cs typeface="Arial" panose="020B0604020202020204" pitchFamily="34" charset="0"/>
              </a:rPr>
              <a:t> (e.g., looking younger, slimmer or more energetic).</a:t>
            </a:r>
          </a:p>
          <a:p>
            <a:pPr marL="514350" indent="-514350">
              <a:buFont typeface="+mj-lt"/>
              <a:buAutoNum type="arabicPeriod"/>
            </a:pPr>
            <a:endParaRPr lang="en-US" dirty="0"/>
          </a:p>
          <a:p>
            <a:endParaRPr lang="en-US" dirty="0"/>
          </a:p>
          <a:p>
            <a:endParaRPr lang="en-US" dirty="0"/>
          </a:p>
        </p:txBody>
      </p:sp>
    </p:spTree>
    <p:extLst>
      <p:ext uri="{BB962C8B-B14F-4D97-AF65-F5344CB8AC3E}">
        <p14:creationId xmlns:p14="http://schemas.microsoft.com/office/powerpoint/2010/main" val="27186888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FC7FF-56D0-A785-230F-25142D599E50}"/>
              </a:ext>
            </a:extLst>
          </p:cNvPr>
          <p:cNvSpPr>
            <a:spLocks noGrp="1"/>
          </p:cNvSpPr>
          <p:nvPr>
            <p:ph type="title"/>
          </p:nvPr>
        </p:nvSpPr>
        <p:spPr>
          <a:xfrm>
            <a:off x="838200" y="365125"/>
            <a:ext cx="10515600" cy="844243"/>
          </a:xfrm>
        </p:spPr>
        <p:txBody>
          <a:bodyPr>
            <a:normAutofit/>
          </a:bodyPr>
          <a:lstStyle/>
          <a:p>
            <a:r>
              <a:rPr lang="en-US" sz="3600" dirty="0">
                <a:latin typeface="Arial Black" panose="020B0A04020102020204" pitchFamily="34" charset="0"/>
              </a:rPr>
              <a:t>Data Analysis: Daily Activity Tracking</a:t>
            </a:r>
            <a:endParaRPr lang="en-US" sz="3600" dirty="0"/>
          </a:p>
        </p:txBody>
      </p:sp>
      <p:graphicFrame>
        <p:nvGraphicFramePr>
          <p:cNvPr id="4" name="Content Placeholder 3">
            <a:extLst>
              <a:ext uri="{FF2B5EF4-FFF2-40B4-BE49-F238E27FC236}">
                <a16:creationId xmlns:a16="http://schemas.microsoft.com/office/drawing/2014/main" id="{812E1B02-E744-DA19-8A85-BF32E69D7D13}"/>
              </a:ext>
            </a:extLst>
          </p:cNvPr>
          <p:cNvGraphicFramePr>
            <a:graphicFrameLocks noGrp="1" noChangeAspect="1"/>
          </p:cNvGraphicFramePr>
          <p:nvPr>
            <p:ph idx="1"/>
            <p:extLst>
              <p:ext uri="{D42A27DB-BD31-4B8C-83A1-F6EECF244321}">
                <p14:modId xmlns:p14="http://schemas.microsoft.com/office/powerpoint/2010/main" val="3128833761"/>
              </p:ext>
            </p:extLst>
          </p:nvPr>
        </p:nvGraphicFramePr>
        <p:xfrm>
          <a:off x="1330325" y="1209675"/>
          <a:ext cx="9529763" cy="5364163"/>
        </p:xfrm>
        <a:graphic>
          <a:graphicData uri="http://schemas.openxmlformats.org/presentationml/2006/ole">
            <mc:AlternateContent xmlns:mc="http://schemas.openxmlformats.org/markup-compatibility/2006">
              <mc:Choice xmlns:v="urn:schemas-microsoft-com:vml" Requires="v">
                <p:oleObj name="Worksheet" r:id="rId2" imgW="9761114" imgH="5494217" progId="Excel.Sheet.12">
                  <p:embed/>
                </p:oleObj>
              </mc:Choice>
              <mc:Fallback>
                <p:oleObj name="Worksheet" r:id="rId2" imgW="9761114" imgH="5494217" progId="Excel.Sheet.12">
                  <p:embed/>
                  <p:pic>
                    <p:nvPicPr>
                      <p:cNvPr id="0" name=""/>
                      <p:cNvPicPr/>
                      <p:nvPr/>
                    </p:nvPicPr>
                    <p:blipFill>
                      <a:blip r:embed="rId3"/>
                      <a:stretch>
                        <a:fillRect/>
                      </a:stretch>
                    </p:blipFill>
                    <p:spPr>
                      <a:xfrm>
                        <a:off x="1330325" y="1209675"/>
                        <a:ext cx="9529763" cy="5364163"/>
                      </a:xfrm>
                      <a:prstGeom prst="rect">
                        <a:avLst/>
                      </a:prstGeom>
                    </p:spPr>
                  </p:pic>
                </p:oleObj>
              </mc:Fallback>
            </mc:AlternateContent>
          </a:graphicData>
        </a:graphic>
      </p:graphicFrame>
    </p:spTree>
    <p:extLst>
      <p:ext uri="{BB962C8B-B14F-4D97-AF65-F5344CB8AC3E}">
        <p14:creationId xmlns:p14="http://schemas.microsoft.com/office/powerpoint/2010/main" val="34417261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B3EF4D6-026A-4D52-B916-967329EE3F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6" name="Freeform 5">
            <a:extLst>
              <a:ext uri="{FF2B5EF4-FFF2-40B4-BE49-F238E27FC236}">
                <a16:creationId xmlns:a16="http://schemas.microsoft.com/office/drawing/2014/main" id="{4DB4846F-6AA5-4DB3-9581-D95F22BD56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7" name="Freeform: Shape 6">
            <a:extLst>
              <a:ext uri="{FF2B5EF4-FFF2-40B4-BE49-F238E27FC236}">
                <a16:creationId xmlns:a16="http://schemas.microsoft.com/office/drawing/2014/main" id="{D54EC22E-2292-4292-A80B-E81DF64BF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80041"/>
            <a:ext cx="12192000" cy="5077959"/>
          </a:xfrm>
          <a:custGeom>
            <a:avLst/>
            <a:gdLst>
              <a:gd name="connsiteX0" fmla="*/ 12192000 w 12192000"/>
              <a:gd name="connsiteY0" fmla="*/ 0 h 5077959"/>
              <a:gd name="connsiteX1" fmla="*/ 12192000 w 12192000"/>
              <a:gd name="connsiteY1" fmla="*/ 1972152 h 5077959"/>
              <a:gd name="connsiteX2" fmla="*/ 12192000 w 12192000"/>
              <a:gd name="connsiteY2" fmla="*/ 2361342 h 5077959"/>
              <a:gd name="connsiteX3" fmla="*/ 12192000 w 12192000"/>
              <a:gd name="connsiteY3" fmla="*/ 5077959 h 5077959"/>
              <a:gd name="connsiteX4" fmla="*/ 0 w 12192000"/>
              <a:gd name="connsiteY4" fmla="*/ 5077959 h 5077959"/>
              <a:gd name="connsiteX5" fmla="*/ 0 w 12192000"/>
              <a:gd name="connsiteY5" fmla="*/ 2361342 h 5077959"/>
              <a:gd name="connsiteX6" fmla="*/ 0 w 12192000"/>
              <a:gd name="connsiteY6" fmla="*/ 1972152 h 5077959"/>
              <a:gd name="connsiteX7" fmla="*/ 0 w 12192000"/>
              <a:gd name="connsiteY7" fmla="*/ 12515 h 5077959"/>
              <a:gd name="connsiteX8" fmla="*/ 108623 w 12192000"/>
              <a:gd name="connsiteY8" fmla="*/ 29540 h 5077959"/>
              <a:gd name="connsiteX9" fmla="*/ 300195 w 12192000"/>
              <a:gd name="connsiteY9" fmla="*/ 56163 h 5077959"/>
              <a:gd name="connsiteX10" fmla="*/ 527528 w 12192000"/>
              <a:gd name="connsiteY10" fmla="*/ 88041 h 5077959"/>
              <a:gd name="connsiteX11" fmla="*/ 779127 w 12192000"/>
              <a:gd name="connsiteY11" fmla="*/ 121671 h 5077959"/>
              <a:gd name="connsiteX12" fmla="*/ 1062654 w 12192000"/>
              <a:gd name="connsiteY12" fmla="*/ 157052 h 5077959"/>
              <a:gd name="connsiteX13" fmla="*/ 1371726 w 12192000"/>
              <a:gd name="connsiteY13" fmla="*/ 194535 h 5077959"/>
              <a:gd name="connsiteX14" fmla="*/ 1707616 w 12192000"/>
              <a:gd name="connsiteY14" fmla="*/ 232018 h 5077959"/>
              <a:gd name="connsiteX15" fmla="*/ 2065219 w 12192000"/>
              <a:gd name="connsiteY15" fmla="*/ 270201 h 5077959"/>
              <a:gd name="connsiteX16" fmla="*/ 2450918 w 12192000"/>
              <a:gd name="connsiteY16" fmla="*/ 305583 h 5077959"/>
              <a:gd name="connsiteX17" fmla="*/ 2854496 w 12192000"/>
              <a:gd name="connsiteY17" fmla="*/ 339562 h 5077959"/>
              <a:gd name="connsiteX18" fmla="*/ 3281065 w 12192000"/>
              <a:gd name="connsiteY18" fmla="*/ 370390 h 5077959"/>
              <a:gd name="connsiteX19" fmla="*/ 3725514 w 12192000"/>
              <a:gd name="connsiteY19" fmla="*/ 399815 h 5077959"/>
              <a:gd name="connsiteX20" fmla="*/ 4189119 w 12192000"/>
              <a:gd name="connsiteY20" fmla="*/ 427490 h 5077959"/>
              <a:gd name="connsiteX21" fmla="*/ 4426671 w 12192000"/>
              <a:gd name="connsiteY21" fmla="*/ 437298 h 5077959"/>
              <a:gd name="connsiteX22" fmla="*/ 4669330 w 12192000"/>
              <a:gd name="connsiteY22" fmla="*/ 448158 h 5077959"/>
              <a:gd name="connsiteX23" fmla="*/ 4915819 w 12192000"/>
              <a:gd name="connsiteY23" fmla="*/ 458317 h 5077959"/>
              <a:gd name="connsiteX24" fmla="*/ 5163586 w 12192000"/>
              <a:gd name="connsiteY24" fmla="*/ 464973 h 5077959"/>
              <a:gd name="connsiteX25" fmla="*/ 5416461 w 12192000"/>
              <a:gd name="connsiteY25" fmla="*/ 470928 h 5077959"/>
              <a:gd name="connsiteX26" fmla="*/ 5671892 w 12192000"/>
              <a:gd name="connsiteY26" fmla="*/ 477234 h 5077959"/>
              <a:gd name="connsiteX27" fmla="*/ 5932430 w 12192000"/>
              <a:gd name="connsiteY27" fmla="*/ 481437 h 5077959"/>
              <a:gd name="connsiteX28" fmla="*/ 6195523 w 12192000"/>
              <a:gd name="connsiteY28" fmla="*/ 481437 h 5077959"/>
              <a:gd name="connsiteX29" fmla="*/ 6461170 w 12192000"/>
              <a:gd name="connsiteY29" fmla="*/ 483539 h 5077959"/>
              <a:gd name="connsiteX30" fmla="*/ 6729372 w 12192000"/>
              <a:gd name="connsiteY30" fmla="*/ 481437 h 5077959"/>
              <a:gd name="connsiteX31" fmla="*/ 7001406 w 12192000"/>
              <a:gd name="connsiteY31" fmla="*/ 477234 h 5077959"/>
              <a:gd name="connsiteX32" fmla="*/ 7273439 w 12192000"/>
              <a:gd name="connsiteY32" fmla="*/ 473380 h 5077959"/>
              <a:gd name="connsiteX33" fmla="*/ 7549303 w 12192000"/>
              <a:gd name="connsiteY33" fmla="*/ 464973 h 5077959"/>
              <a:gd name="connsiteX34" fmla="*/ 7827722 w 12192000"/>
              <a:gd name="connsiteY34" fmla="*/ 456215 h 5077959"/>
              <a:gd name="connsiteX35" fmla="*/ 8106140 w 12192000"/>
              <a:gd name="connsiteY35" fmla="*/ 446056 h 5077959"/>
              <a:gd name="connsiteX36" fmla="*/ 8387114 w 12192000"/>
              <a:gd name="connsiteY36" fmla="*/ 431694 h 5077959"/>
              <a:gd name="connsiteX37" fmla="*/ 8670640 w 12192000"/>
              <a:gd name="connsiteY37" fmla="*/ 414528 h 5077959"/>
              <a:gd name="connsiteX38" fmla="*/ 8955446 w 12192000"/>
              <a:gd name="connsiteY38" fmla="*/ 398064 h 5077959"/>
              <a:gd name="connsiteX39" fmla="*/ 9240250 w 12192000"/>
              <a:gd name="connsiteY39" fmla="*/ 377045 h 5077959"/>
              <a:gd name="connsiteX40" fmla="*/ 9528886 w 12192000"/>
              <a:gd name="connsiteY40" fmla="*/ 351823 h 5077959"/>
              <a:gd name="connsiteX41" fmla="*/ 9813691 w 12192000"/>
              <a:gd name="connsiteY41" fmla="*/ 326601 h 5077959"/>
              <a:gd name="connsiteX42" fmla="*/ 10103603 w 12192000"/>
              <a:gd name="connsiteY42" fmla="*/ 297525 h 5077959"/>
              <a:gd name="connsiteX43" fmla="*/ 10394794 w 12192000"/>
              <a:gd name="connsiteY43" fmla="*/ 265647 h 5077959"/>
              <a:gd name="connsiteX44" fmla="*/ 10682153 w 12192000"/>
              <a:gd name="connsiteY44" fmla="*/ 232018 h 5077959"/>
              <a:gd name="connsiteX45" fmla="*/ 10973344 w 12192000"/>
              <a:gd name="connsiteY45" fmla="*/ 192783 h 5077959"/>
              <a:gd name="connsiteX46" fmla="*/ 11263257 w 12192000"/>
              <a:gd name="connsiteY46" fmla="*/ 150746 h 5077959"/>
              <a:gd name="connsiteX47" fmla="*/ 11554448 w 12192000"/>
              <a:gd name="connsiteY47" fmla="*/ 109060 h 5077959"/>
              <a:gd name="connsiteX48" fmla="*/ 11844360 w 12192000"/>
              <a:gd name="connsiteY48" fmla="*/ 60367 h 5077959"/>
              <a:gd name="connsiteX49" fmla="*/ 12132996 w 12192000"/>
              <a:gd name="connsiteY49" fmla="*/ 10623 h 507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2192000" h="5077959">
                <a:moveTo>
                  <a:pt x="12192000" y="0"/>
                </a:moveTo>
                <a:lnTo>
                  <a:pt x="12192000" y="1972152"/>
                </a:lnTo>
                <a:lnTo>
                  <a:pt x="12192000" y="2361342"/>
                </a:lnTo>
                <a:lnTo>
                  <a:pt x="12192000" y="5077959"/>
                </a:lnTo>
                <a:lnTo>
                  <a:pt x="0" y="5077959"/>
                </a:lnTo>
                <a:lnTo>
                  <a:pt x="0" y="2361342"/>
                </a:lnTo>
                <a:lnTo>
                  <a:pt x="0" y="1972152"/>
                </a:lnTo>
                <a:lnTo>
                  <a:pt x="0" y="12515"/>
                </a:lnTo>
                <a:lnTo>
                  <a:pt x="108623" y="29540"/>
                </a:lnTo>
                <a:lnTo>
                  <a:pt x="300195" y="56163"/>
                </a:lnTo>
                <a:lnTo>
                  <a:pt x="527528" y="88041"/>
                </a:lnTo>
                <a:lnTo>
                  <a:pt x="779127" y="121671"/>
                </a:lnTo>
                <a:lnTo>
                  <a:pt x="1062654" y="157052"/>
                </a:lnTo>
                <a:lnTo>
                  <a:pt x="1371726" y="194535"/>
                </a:lnTo>
                <a:lnTo>
                  <a:pt x="1707616" y="232018"/>
                </a:lnTo>
                <a:lnTo>
                  <a:pt x="2065219" y="270201"/>
                </a:lnTo>
                <a:lnTo>
                  <a:pt x="2450918" y="305583"/>
                </a:lnTo>
                <a:lnTo>
                  <a:pt x="2854496" y="339562"/>
                </a:lnTo>
                <a:lnTo>
                  <a:pt x="3281065" y="370390"/>
                </a:lnTo>
                <a:lnTo>
                  <a:pt x="3725514" y="399815"/>
                </a:lnTo>
                <a:lnTo>
                  <a:pt x="4189119" y="427490"/>
                </a:lnTo>
                <a:lnTo>
                  <a:pt x="4426671" y="437298"/>
                </a:lnTo>
                <a:lnTo>
                  <a:pt x="4669330" y="448158"/>
                </a:lnTo>
                <a:lnTo>
                  <a:pt x="4915819" y="458317"/>
                </a:lnTo>
                <a:lnTo>
                  <a:pt x="5163586" y="464973"/>
                </a:lnTo>
                <a:lnTo>
                  <a:pt x="5416461" y="470928"/>
                </a:lnTo>
                <a:lnTo>
                  <a:pt x="5671892" y="477234"/>
                </a:lnTo>
                <a:lnTo>
                  <a:pt x="5932430" y="481437"/>
                </a:lnTo>
                <a:lnTo>
                  <a:pt x="6195523" y="481437"/>
                </a:lnTo>
                <a:lnTo>
                  <a:pt x="6461170" y="483539"/>
                </a:lnTo>
                <a:lnTo>
                  <a:pt x="6729372" y="481437"/>
                </a:lnTo>
                <a:lnTo>
                  <a:pt x="7001406" y="477234"/>
                </a:lnTo>
                <a:lnTo>
                  <a:pt x="7273439" y="473380"/>
                </a:lnTo>
                <a:lnTo>
                  <a:pt x="7549303" y="464973"/>
                </a:lnTo>
                <a:lnTo>
                  <a:pt x="7827722" y="456215"/>
                </a:lnTo>
                <a:lnTo>
                  <a:pt x="8106140" y="446056"/>
                </a:lnTo>
                <a:lnTo>
                  <a:pt x="8387114" y="431694"/>
                </a:lnTo>
                <a:lnTo>
                  <a:pt x="8670640" y="414528"/>
                </a:lnTo>
                <a:lnTo>
                  <a:pt x="8955446" y="398064"/>
                </a:lnTo>
                <a:lnTo>
                  <a:pt x="9240250" y="377045"/>
                </a:lnTo>
                <a:lnTo>
                  <a:pt x="9528886" y="351823"/>
                </a:lnTo>
                <a:lnTo>
                  <a:pt x="9813691" y="326601"/>
                </a:lnTo>
                <a:lnTo>
                  <a:pt x="10103603" y="297525"/>
                </a:lnTo>
                <a:lnTo>
                  <a:pt x="10394794" y="265647"/>
                </a:lnTo>
                <a:lnTo>
                  <a:pt x="10682153" y="232018"/>
                </a:lnTo>
                <a:lnTo>
                  <a:pt x="10973344" y="192783"/>
                </a:lnTo>
                <a:lnTo>
                  <a:pt x="11263257" y="150746"/>
                </a:lnTo>
                <a:lnTo>
                  <a:pt x="11554448" y="109060"/>
                </a:lnTo>
                <a:lnTo>
                  <a:pt x="11844360" y="60367"/>
                </a:lnTo>
                <a:lnTo>
                  <a:pt x="12132996" y="10623"/>
                </a:lnTo>
                <a:close/>
              </a:path>
            </a:pathLst>
          </a:custGeom>
          <a:solidFill>
            <a:srgbClr val="FFFFFF"/>
          </a:solidFill>
          <a:ln>
            <a:noFill/>
          </a:ln>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nvGrpSpPr>
          <p:cNvPr id="9" name="Group 8">
            <a:extLst>
              <a:ext uri="{FF2B5EF4-FFF2-40B4-BE49-F238E27FC236}">
                <a16:creationId xmlns:a16="http://schemas.microsoft.com/office/drawing/2014/main" id="{992A2039-50D4-4D49-A79F-C82A1D91316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15" name="Rectangle 14">
              <a:extLst>
                <a:ext uri="{FF2B5EF4-FFF2-40B4-BE49-F238E27FC236}">
                  <a16:creationId xmlns:a16="http://schemas.microsoft.com/office/drawing/2014/main" id="{CC1C7165-8A3A-44EB-88D0-4EFA36A004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1" name="Freeform 5">
              <a:extLst>
                <a:ext uri="{FF2B5EF4-FFF2-40B4-BE49-F238E27FC236}">
                  <a16:creationId xmlns:a16="http://schemas.microsoft.com/office/drawing/2014/main" id="{A1081473-BB93-49A4-B605-4E20537397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grpSp>
      <p:sp>
        <p:nvSpPr>
          <p:cNvPr id="2" name="Title 1">
            <a:extLst>
              <a:ext uri="{FF2B5EF4-FFF2-40B4-BE49-F238E27FC236}">
                <a16:creationId xmlns:a16="http://schemas.microsoft.com/office/drawing/2014/main" id="{BAFB72DF-65C4-BC24-E963-E5F301288CBA}"/>
              </a:ext>
            </a:extLst>
          </p:cNvPr>
          <p:cNvSpPr>
            <a:spLocks noGrp="1"/>
          </p:cNvSpPr>
          <p:nvPr>
            <p:ph type="title"/>
          </p:nvPr>
        </p:nvSpPr>
        <p:spPr>
          <a:xfrm>
            <a:off x="1154954" y="838200"/>
            <a:ext cx="8761413" cy="977900"/>
          </a:xfrm>
        </p:spPr>
        <p:txBody>
          <a:bodyPr>
            <a:normAutofit/>
          </a:bodyPr>
          <a:lstStyle/>
          <a:p>
            <a:r>
              <a:rPr lang="en-US" sz="4400" dirty="0">
                <a:solidFill>
                  <a:srgbClr val="FFFFFF"/>
                </a:solidFill>
                <a:latin typeface="Arial Black" panose="020B0A04020102020204" pitchFamily="34" charset="0"/>
              </a:rPr>
              <a:t>Key Findings</a:t>
            </a:r>
          </a:p>
        </p:txBody>
      </p:sp>
      <p:sp>
        <p:nvSpPr>
          <p:cNvPr id="3" name="Content Placeholder 2">
            <a:extLst>
              <a:ext uri="{FF2B5EF4-FFF2-40B4-BE49-F238E27FC236}">
                <a16:creationId xmlns:a16="http://schemas.microsoft.com/office/drawing/2014/main" id="{C234B860-D0FA-5C51-564D-E1770AA58C67}"/>
              </a:ext>
            </a:extLst>
          </p:cNvPr>
          <p:cNvSpPr>
            <a:spLocks noGrp="1"/>
          </p:cNvSpPr>
          <p:nvPr>
            <p:ph idx="1"/>
          </p:nvPr>
        </p:nvSpPr>
        <p:spPr>
          <a:xfrm>
            <a:off x="388226" y="2270234"/>
            <a:ext cx="11415549" cy="4414345"/>
          </a:xfrm>
        </p:spPr>
        <p:txBody>
          <a:bodyPr>
            <a:normAutofit fontScale="92500" lnSpcReduction="10000"/>
          </a:bodyPr>
          <a:lstStyle/>
          <a:p>
            <a:pPr>
              <a:buFont typeface="Arial" panose="020B0604020202020204" pitchFamily="34" charset="0"/>
              <a:buChar char="•"/>
            </a:pPr>
            <a:r>
              <a:rPr lang="en-US" dirty="0">
                <a:latin typeface="Arial" panose="020B0604020202020204" pitchFamily="34" charset="0"/>
                <a:cs typeface="Arial" panose="020B0604020202020204" pitchFamily="34" charset="0"/>
              </a:rPr>
              <a:t>Here are the trends found while analyzing smart device usage data from a public dataset:</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consumers in this dataset used smart devices to </a:t>
            </a:r>
            <a:r>
              <a:rPr lang="en-US" b="1" dirty="0">
                <a:latin typeface="Arial" panose="020B0604020202020204" pitchFamily="34" charset="0"/>
                <a:cs typeface="Arial" panose="020B0604020202020204" pitchFamily="34" charset="0"/>
              </a:rPr>
              <a:t>track daily activity </a:t>
            </a:r>
            <a:r>
              <a:rPr lang="en-US" dirty="0">
                <a:latin typeface="Arial" panose="020B0604020202020204" pitchFamily="34" charset="0"/>
                <a:cs typeface="Arial" panose="020B0604020202020204" pitchFamily="34" charset="0"/>
              </a:rPr>
              <a:t>such as how many steps they took, how far they walked at each intensity level, how long each intensity level lasted, and how many calories they burned.</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consumers used smart devices to </a:t>
            </a:r>
            <a:r>
              <a:rPr lang="en-US" b="1" dirty="0">
                <a:latin typeface="Arial" panose="020B0604020202020204" pitchFamily="34" charset="0"/>
                <a:cs typeface="Arial" panose="020B0604020202020204" pitchFamily="34" charset="0"/>
              </a:rPr>
              <a:t>monitor</a:t>
            </a:r>
            <a:r>
              <a:rPr lang="en-US" dirty="0">
                <a:latin typeface="Arial" panose="020B0604020202020204" pitchFamily="34" charset="0"/>
                <a:cs typeface="Arial" panose="020B0604020202020204" pitchFamily="34" charset="0"/>
              </a:rPr>
              <a:t> their </a:t>
            </a:r>
            <a:r>
              <a:rPr lang="en-US" b="1" dirty="0">
                <a:latin typeface="Arial" panose="020B0604020202020204" pitchFamily="34" charset="0"/>
                <a:cs typeface="Arial" panose="020B0604020202020204" pitchFamily="34" charset="0"/>
              </a:rPr>
              <a:t>heart rate</a:t>
            </a:r>
            <a:r>
              <a:rPr lang="en-US" dirty="0">
                <a:latin typeface="Arial" panose="020B0604020202020204" pitchFamily="34" charset="0"/>
                <a:cs typeface="Arial" panose="020B0604020202020204" pitchFamily="34" charset="0"/>
              </a:rPr>
              <a:t>.</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consumers used smart devices to </a:t>
            </a:r>
            <a:r>
              <a:rPr lang="en-US" b="1" dirty="0">
                <a:latin typeface="Arial" panose="020B0604020202020204" pitchFamily="34" charset="0"/>
                <a:cs typeface="Arial" panose="020B0604020202020204" pitchFamily="34" charset="0"/>
              </a:rPr>
              <a:t>watch</a:t>
            </a:r>
            <a:r>
              <a:rPr lang="en-US" dirty="0">
                <a:latin typeface="Arial" panose="020B0604020202020204" pitchFamily="34" charset="0"/>
                <a:cs typeface="Arial" panose="020B0604020202020204" pitchFamily="34" charset="0"/>
              </a:rPr>
              <a:t> their </a:t>
            </a:r>
            <a:r>
              <a:rPr lang="en-US" b="1" dirty="0">
                <a:latin typeface="Arial" panose="020B0604020202020204" pitchFamily="34" charset="0"/>
                <a:cs typeface="Arial" panose="020B0604020202020204" pitchFamily="34" charset="0"/>
              </a:rPr>
              <a:t>weight</a:t>
            </a:r>
            <a:r>
              <a:rPr lang="en-US" dirty="0">
                <a:latin typeface="Arial" panose="020B0604020202020204" pitchFamily="34" charset="0"/>
                <a:cs typeface="Arial" panose="020B0604020202020204" pitchFamily="34" charset="0"/>
              </a:rPr>
              <a:t> and </a:t>
            </a:r>
            <a:r>
              <a:rPr lang="en-US" b="1" dirty="0">
                <a:latin typeface="Arial" panose="020B0604020202020204" pitchFamily="34" charset="0"/>
                <a:cs typeface="Arial" panose="020B0604020202020204" pitchFamily="34" charset="0"/>
              </a:rPr>
              <a:t>BMI level</a:t>
            </a:r>
            <a:r>
              <a:rPr lang="en-US" dirty="0">
                <a:latin typeface="Arial" panose="020B0604020202020204" pitchFamily="34" charset="0"/>
                <a:cs typeface="Arial" panose="020B0604020202020204" pitchFamily="34" charset="0"/>
              </a:rPr>
              <a:t>.</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consumers used smart devices to track their </a:t>
            </a:r>
            <a:r>
              <a:rPr lang="en-US" b="1" dirty="0">
                <a:latin typeface="Arial" panose="020B0604020202020204" pitchFamily="34" charset="0"/>
                <a:cs typeface="Arial" panose="020B0604020202020204" pitchFamily="34" charset="0"/>
              </a:rPr>
              <a:t>sleep duration </a:t>
            </a:r>
            <a:r>
              <a:rPr lang="en-US" dirty="0">
                <a:latin typeface="Arial" panose="020B0604020202020204" pitchFamily="34" charset="0"/>
                <a:cs typeface="Arial" panose="020B0604020202020204" pitchFamily="34" charset="0"/>
              </a:rPr>
              <a:t>and </a:t>
            </a:r>
            <a:r>
              <a:rPr lang="en-US" b="1" dirty="0">
                <a:latin typeface="Arial" panose="020B0604020202020204" pitchFamily="34" charset="0"/>
                <a:cs typeface="Arial" panose="020B0604020202020204" pitchFamily="34" charset="0"/>
              </a:rPr>
              <a:t>sleep efficiency</a:t>
            </a:r>
            <a:r>
              <a:rPr lang="en-US" dirty="0">
                <a:latin typeface="Arial" panose="020B0604020202020204" pitchFamily="34" charset="0"/>
                <a:cs typeface="Arial" panose="020B0604020202020204" pitchFamily="34" charset="0"/>
              </a:rPr>
              <a:t>.</a:t>
            </a:r>
          </a:p>
          <a:p>
            <a:pPr>
              <a:buFont typeface="Arial" panose="020B0604020202020204" pitchFamily="34" charset="0"/>
              <a:buChar char="•"/>
            </a:pPr>
            <a:r>
              <a:rPr lang="en-US" dirty="0">
                <a:latin typeface="Arial" panose="020B0604020202020204" pitchFamily="34" charset="0"/>
                <a:cs typeface="Arial" panose="020B0604020202020204" pitchFamily="34" charset="0"/>
              </a:rPr>
              <a:t>These trends can apply to Bellabeat customers because:</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Bellabeat’s products like </a:t>
            </a:r>
            <a:r>
              <a:rPr lang="en-US" b="1" dirty="0">
                <a:latin typeface="Arial" panose="020B0604020202020204" pitchFamily="34" charset="0"/>
                <a:cs typeface="Arial" panose="020B0604020202020204" pitchFamily="34" charset="0"/>
              </a:rPr>
              <a:t>Bellabbeat app</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Leaf</a:t>
            </a:r>
            <a:r>
              <a:rPr lang="en-US" dirty="0">
                <a:latin typeface="Arial" panose="020B0604020202020204" pitchFamily="34" charset="0"/>
                <a:cs typeface="Arial" panose="020B0604020202020204" pitchFamily="34" charset="0"/>
              </a:rPr>
              <a:t> and </a:t>
            </a:r>
            <a:r>
              <a:rPr lang="en-US" b="1" dirty="0">
                <a:latin typeface="Arial" panose="020B0604020202020204" pitchFamily="34" charset="0"/>
                <a:cs typeface="Arial" panose="020B0604020202020204" pitchFamily="34" charset="0"/>
              </a:rPr>
              <a:t>Time</a:t>
            </a:r>
            <a:r>
              <a:rPr lang="en-US" dirty="0">
                <a:latin typeface="Arial" panose="020B0604020202020204" pitchFamily="34" charset="0"/>
                <a:cs typeface="Arial" panose="020B0604020202020204" pitchFamily="34" charset="0"/>
              </a:rPr>
              <a:t> track user </a:t>
            </a:r>
            <a:r>
              <a:rPr lang="en-US" b="1" dirty="0">
                <a:latin typeface="Arial" panose="020B0604020202020204" pitchFamily="34" charset="0"/>
                <a:cs typeface="Arial" panose="020B0604020202020204" pitchFamily="34" charset="0"/>
              </a:rPr>
              <a:t>activity</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sleep</a:t>
            </a:r>
            <a:r>
              <a:rPr lang="en-US" dirty="0">
                <a:latin typeface="Arial" panose="020B0604020202020204" pitchFamily="34" charset="0"/>
                <a:cs typeface="Arial" panose="020B0604020202020204" pitchFamily="34" charset="0"/>
              </a:rPr>
              <a:t>, and </a:t>
            </a:r>
            <a:r>
              <a:rPr lang="en-US" b="1" dirty="0">
                <a:latin typeface="Arial" panose="020B0604020202020204" pitchFamily="34" charset="0"/>
                <a:cs typeface="Arial" panose="020B0604020202020204" pitchFamily="34" charset="0"/>
              </a:rPr>
              <a:t>stress</a:t>
            </a:r>
            <a:r>
              <a:rPr lang="en-US" dirty="0">
                <a:latin typeface="Arial" panose="020B0604020202020204" pitchFamily="34" charset="0"/>
                <a:cs typeface="Arial" panose="020B0604020202020204" pitchFamily="34" charset="0"/>
              </a:rPr>
              <a:t>. </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From the previous bullet item, we know that consumers use non-Bellabeat smart devices to track their </a:t>
            </a:r>
            <a:r>
              <a:rPr lang="en-US" b="1" dirty="0">
                <a:latin typeface="Arial" panose="020B0604020202020204" pitchFamily="34" charset="0"/>
                <a:cs typeface="Arial" panose="020B0604020202020204" pitchFamily="34" charset="0"/>
              </a:rPr>
              <a:t>daily activity</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sleep</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heart rate</a:t>
            </a:r>
            <a:r>
              <a:rPr lang="en-US" dirty="0">
                <a:latin typeface="Arial" panose="020B0604020202020204" pitchFamily="34" charset="0"/>
                <a:cs typeface="Arial" panose="020B0604020202020204" pitchFamily="34" charset="0"/>
              </a:rPr>
              <a:t>,</a:t>
            </a:r>
            <a:r>
              <a:rPr lang="en-US" b="1" dirty="0">
                <a:latin typeface="Arial" panose="020B0604020202020204" pitchFamily="34" charset="0"/>
                <a:cs typeface="Arial" panose="020B0604020202020204" pitchFamily="34" charset="0"/>
              </a:rPr>
              <a:t> weight</a:t>
            </a:r>
            <a:r>
              <a:rPr lang="en-US" dirty="0">
                <a:latin typeface="Arial" panose="020B0604020202020204" pitchFamily="34" charset="0"/>
                <a:cs typeface="Arial" panose="020B0604020202020204" pitchFamily="34" charset="0"/>
              </a:rPr>
              <a:t>, and </a:t>
            </a:r>
            <a:r>
              <a:rPr lang="en-US" b="1" dirty="0">
                <a:latin typeface="Arial" panose="020B0604020202020204" pitchFamily="34" charset="0"/>
                <a:cs typeface="Arial" panose="020B0604020202020204" pitchFamily="34" charset="0"/>
              </a:rPr>
              <a:t>BMI</a:t>
            </a:r>
            <a:r>
              <a:rPr lang="en-US" dirty="0">
                <a:latin typeface="Arial" panose="020B0604020202020204" pitchFamily="34" charset="0"/>
                <a:cs typeface="Arial" panose="020B0604020202020204" pitchFamily="34" charset="0"/>
              </a:rPr>
              <a:t> level. </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Potentially biased data were removed prior to our analysis, meaning that our data represent a good sampling distribution. Therefore, trends found in our analysis regarding </a:t>
            </a:r>
            <a:r>
              <a:rPr lang="en-US" b="1" dirty="0">
                <a:latin typeface="Arial" panose="020B0604020202020204" pitchFamily="34" charset="0"/>
                <a:cs typeface="Arial" panose="020B0604020202020204" pitchFamily="34" charset="0"/>
              </a:rPr>
              <a:t>activity</a:t>
            </a:r>
            <a:r>
              <a:rPr lang="en-US" dirty="0">
                <a:latin typeface="Arial" panose="020B0604020202020204" pitchFamily="34" charset="0"/>
                <a:cs typeface="Arial" panose="020B0604020202020204" pitchFamily="34" charset="0"/>
              </a:rPr>
              <a:t> and </a:t>
            </a:r>
            <a:r>
              <a:rPr lang="en-US" b="1" dirty="0">
                <a:latin typeface="Arial" panose="020B0604020202020204" pitchFamily="34" charset="0"/>
                <a:cs typeface="Arial" panose="020B0604020202020204" pitchFamily="34" charset="0"/>
              </a:rPr>
              <a:t>sleep</a:t>
            </a:r>
            <a:r>
              <a:rPr lang="en-US" dirty="0">
                <a:latin typeface="Arial" panose="020B0604020202020204" pitchFamily="34" charset="0"/>
                <a:cs typeface="Arial" panose="020B0604020202020204" pitchFamily="34" charset="0"/>
              </a:rPr>
              <a:t> should apply to Bellabeat customers.</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Stress may/may not cause abnormal heart rate or weight changes. However, the trends discovered in our analysis should help Bellabeat get the data its users want or need.</a:t>
            </a: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41555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4A7BD82-7F74-D2C0-371A-56171B86C68C}"/>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D53E6476-BA62-29C6-D530-D0D4D0D40F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6" name="Freeform 5">
            <a:extLst>
              <a:ext uri="{FF2B5EF4-FFF2-40B4-BE49-F238E27FC236}">
                <a16:creationId xmlns:a16="http://schemas.microsoft.com/office/drawing/2014/main" id="{1771FBEF-85E9-C0FC-3680-AD4B94F44A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7" name="Freeform: Shape 6">
            <a:extLst>
              <a:ext uri="{FF2B5EF4-FFF2-40B4-BE49-F238E27FC236}">
                <a16:creationId xmlns:a16="http://schemas.microsoft.com/office/drawing/2014/main" id="{47ADD809-0C58-68DD-8647-AB9E7915B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80041"/>
            <a:ext cx="12192000" cy="5077959"/>
          </a:xfrm>
          <a:custGeom>
            <a:avLst/>
            <a:gdLst>
              <a:gd name="connsiteX0" fmla="*/ 12192000 w 12192000"/>
              <a:gd name="connsiteY0" fmla="*/ 0 h 5077959"/>
              <a:gd name="connsiteX1" fmla="*/ 12192000 w 12192000"/>
              <a:gd name="connsiteY1" fmla="*/ 1972152 h 5077959"/>
              <a:gd name="connsiteX2" fmla="*/ 12192000 w 12192000"/>
              <a:gd name="connsiteY2" fmla="*/ 2361342 h 5077959"/>
              <a:gd name="connsiteX3" fmla="*/ 12192000 w 12192000"/>
              <a:gd name="connsiteY3" fmla="*/ 5077959 h 5077959"/>
              <a:gd name="connsiteX4" fmla="*/ 0 w 12192000"/>
              <a:gd name="connsiteY4" fmla="*/ 5077959 h 5077959"/>
              <a:gd name="connsiteX5" fmla="*/ 0 w 12192000"/>
              <a:gd name="connsiteY5" fmla="*/ 2361342 h 5077959"/>
              <a:gd name="connsiteX6" fmla="*/ 0 w 12192000"/>
              <a:gd name="connsiteY6" fmla="*/ 1972152 h 5077959"/>
              <a:gd name="connsiteX7" fmla="*/ 0 w 12192000"/>
              <a:gd name="connsiteY7" fmla="*/ 12515 h 5077959"/>
              <a:gd name="connsiteX8" fmla="*/ 108623 w 12192000"/>
              <a:gd name="connsiteY8" fmla="*/ 29540 h 5077959"/>
              <a:gd name="connsiteX9" fmla="*/ 300195 w 12192000"/>
              <a:gd name="connsiteY9" fmla="*/ 56163 h 5077959"/>
              <a:gd name="connsiteX10" fmla="*/ 527528 w 12192000"/>
              <a:gd name="connsiteY10" fmla="*/ 88041 h 5077959"/>
              <a:gd name="connsiteX11" fmla="*/ 779127 w 12192000"/>
              <a:gd name="connsiteY11" fmla="*/ 121671 h 5077959"/>
              <a:gd name="connsiteX12" fmla="*/ 1062654 w 12192000"/>
              <a:gd name="connsiteY12" fmla="*/ 157052 h 5077959"/>
              <a:gd name="connsiteX13" fmla="*/ 1371726 w 12192000"/>
              <a:gd name="connsiteY13" fmla="*/ 194535 h 5077959"/>
              <a:gd name="connsiteX14" fmla="*/ 1707616 w 12192000"/>
              <a:gd name="connsiteY14" fmla="*/ 232018 h 5077959"/>
              <a:gd name="connsiteX15" fmla="*/ 2065219 w 12192000"/>
              <a:gd name="connsiteY15" fmla="*/ 270201 h 5077959"/>
              <a:gd name="connsiteX16" fmla="*/ 2450918 w 12192000"/>
              <a:gd name="connsiteY16" fmla="*/ 305583 h 5077959"/>
              <a:gd name="connsiteX17" fmla="*/ 2854496 w 12192000"/>
              <a:gd name="connsiteY17" fmla="*/ 339562 h 5077959"/>
              <a:gd name="connsiteX18" fmla="*/ 3281065 w 12192000"/>
              <a:gd name="connsiteY18" fmla="*/ 370390 h 5077959"/>
              <a:gd name="connsiteX19" fmla="*/ 3725514 w 12192000"/>
              <a:gd name="connsiteY19" fmla="*/ 399815 h 5077959"/>
              <a:gd name="connsiteX20" fmla="*/ 4189119 w 12192000"/>
              <a:gd name="connsiteY20" fmla="*/ 427490 h 5077959"/>
              <a:gd name="connsiteX21" fmla="*/ 4426671 w 12192000"/>
              <a:gd name="connsiteY21" fmla="*/ 437298 h 5077959"/>
              <a:gd name="connsiteX22" fmla="*/ 4669330 w 12192000"/>
              <a:gd name="connsiteY22" fmla="*/ 448158 h 5077959"/>
              <a:gd name="connsiteX23" fmla="*/ 4915819 w 12192000"/>
              <a:gd name="connsiteY23" fmla="*/ 458317 h 5077959"/>
              <a:gd name="connsiteX24" fmla="*/ 5163586 w 12192000"/>
              <a:gd name="connsiteY24" fmla="*/ 464973 h 5077959"/>
              <a:gd name="connsiteX25" fmla="*/ 5416461 w 12192000"/>
              <a:gd name="connsiteY25" fmla="*/ 470928 h 5077959"/>
              <a:gd name="connsiteX26" fmla="*/ 5671892 w 12192000"/>
              <a:gd name="connsiteY26" fmla="*/ 477234 h 5077959"/>
              <a:gd name="connsiteX27" fmla="*/ 5932430 w 12192000"/>
              <a:gd name="connsiteY27" fmla="*/ 481437 h 5077959"/>
              <a:gd name="connsiteX28" fmla="*/ 6195523 w 12192000"/>
              <a:gd name="connsiteY28" fmla="*/ 481437 h 5077959"/>
              <a:gd name="connsiteX29" fmla="*/ 6461170 w 12192000"/>
              <a:gd name="connsiteY29" fmla="*/ 483539 h 5077959"/>
              <a:gd name="connsiteX30" fmla="*/ 6729372 w 12192000"/>
              <a:gd name="connsiteY30" fmla="*/ 481437 h 5077959"/>
              <a:gd name="connsiteX31" fmla="*/ 7001406 w 12192000"/>
              <a:gd name="connsiteY31" fmla="*/ 477234 h 5077959"/>
              <a:gd name="connsiteX32" fmla="*/ 7273439 w 12192000"/>
              <a:gd name="connsiteY32" fmla="*/ 473380 h 5077959"/>
              <a:gd name="connsiteX33" fmla="*/ 7549303 w 12192000"/>
              <a:gd name="connsiteY33" fmla="*/ 464973 h 5077959"/>
              <a:gd name="connsiteX34" fmla="*/ 7827722 w 12192000"/>
              <a:gd name="connsiteY34" fmla="*/ 456215 h 5077959"/>
              <a:gd name="connsiteX35" fmla="*/ 8106140 w 12192000"/>
              <a:gd name="connsiteY35" fmla="*/ 446056 h 5077959"/>
              <a:gd name="connsiteX36" fmla="*/ 8387114 w 12192000"/>
              <a:gd name="connsiteY36" fmla="*/ 431694 h 5077959"/>
              <a:gd name="connsiteX37" fmla="*/ 8670640 w 12192000"/>
              <a:gd name="connsiteY37" fmla="*/ 414528 h 5077959"/>
              <a:gd name="connsiteX38" fmla="*/ 8955446 w 12192000"/>
              <a:gd name="connsiteY38" fmla="*/ 398064 h 5077959"/>
              <a:gd name="connsiteX39" fmla="*/ 9240250 w 12192000"/>
              <a:gd name="connsiteY39" fmla="*/ 377045 h 5077959"/>
              <a:gd name="connsiteX40" fmla="*/ 9528886 w 12192000"/>
              <a:gd name="connsiteY40" fmla="*/ 351823 h 5077959"/>
              <a:gd name="connsiteX41" fmla="*/ 9813691 w 12192000"/>
              <a:gd name="connsiteY41" fmla="*/ 326601 h 5077959"/>
              <a:gd name="connsiteX42" fmla="*/ 10103603 w 12192000"/>
              <a:gd name="connsiteY42" fmla="*/ 297525 h 5077959"/>
              <a:gd name="connsiteX43" fmla="*/ 10394794 w 12192000"/>
              <a:gd name="connsiteY43" fmla="*/ 265647 h 5077959"/>
              <a:gd name="connsiteX44" fmla="*/ 10682153 w 12192000"/>
              <a:gd name="connsiteY44" fmla="*/ 232018 h 5077959"/>
              <a:gd name="connsiteX45" fmla="*/ 10973344 w 12192000"/>
              <a:gd name="connsiteY45" fmla="*/ 192783 h 5077959"/>
              <a:gd name="connsiteX46" fmla="*/ 11263257 w 12192000"/>
              <a:gd name="connsiteY46" fmla="*/ 150746 h 5077959"/>
              <a:gd name="connsiteX47" fmla="*/ 11554448 w 12192000"/>
              <a:gd name="connsiteY47" fmla="*/ 109060 h 5077959"/>
              <a:gd name="connsiteX48" fmla="*/ 11844360 w 12192000"/>
              <a:gd name="connsiteY48" fmla="*/ 60367 h 5077959"/>
              <a:gd name="connsiteX49" fmla="*/ 12132996 w 12192000"/>
              <a:gd name="connsiteY49" fmla="*/ 10623 h 507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2192000" h="5077959">
                <a:moveTo>
                  <a:pt x="12192000" y="0"/>
                </a:moveTo>
                <a:lnTo>
                  <a:pt x="12192000" y="1972152"/>
                </a:lnTo>
                <a:lnTo>
                  <a:pt x="12192000" y="2361342"/>
                </a:lnTo>
                <a:lnTo>
                  <a:pt x="12192000" y="5077959"/>
                </a:lnTo>
                <a:lnTo>
                  <a:pt x="0" y="5077959"/>
                </a:lnTo>
                <a:lnTo>
                  <a:pt x="0" y="2361342"/>
                </a:lnTo>
                <a:lnTo>
                  <a:pt x="0" y="1972152"/>
                </a:lnTo>
                <a:lnTo>
                  <a:pt x="0" y="12515"/>
                </a:lnTo>
                <a:lnTo>
                  <a:pt x="108623" y="29540"/>
                </a:lnTo>
                <a:lnTo>
                  <a:pt x="300195" y="56163"/>
                </a:lnTo>
                <a:lnTo>
                  <a:pt x="527528" y="88041"/>
                </a:lnTo>
                <a:lnTo>
                  <a:pt x="779127" y="121671"/>
                </a:lnTo>
                <a:lnTo>
                  <a:pt x="1062654" y="157052"/>
                </a:lnTo>
                <a:lnTo>
                  <a:pt x="1371726" y="194535"/>
                </a:lnTo>
                <a:lnTo>
                  <a:pt x="1707616" y="232018"/>
                </a:lnTo>
                <a:lnTo>
                  <a:pt x="2065219" y="270201"/>
                </a:lnTo>
                <a:lnTo>
                  <a:pt x="2450918" y="305583"/>
                </a:lnTo>
                <a:lnTo>
                  <a:pt x="2854496" y="339562"/>
                </a:lnTo>
                <a:lnTo>
                  <a:pt x="3281065" y="370390"/>
                </a:lnTo>
                <a:lnTo>
                  <a:pt x="3725514" y="399815"/>
                </a:lnTo>
                <a:lnTo>
                  <a:pt x="4189119" y="427490"/>
                </a:lnTo>
                <a:lnTo>
                  <a:pt x="4426671" y="437298"/>
                </a:lnTo>
                <a:lnTo>
                  <a:pt x="4669330" y="448158"/>
                </a:lnTo>
                <a:lnTo>
                  <a:pt x="4915819" y="458317"/>
                </a:lnTo>
                <a:lnTo>
                  <a:pt x="5163586" y="464973"/>
                </a:lnTo>
                <a:lnTo>
                  <a:pt x="5416461" y="470928"/>
                </a:lnTo>
                <a:lnTo>
                  <a:pt x="5671892" y="477234"/>
                </a:lnTo>
                <a:lnTo>
                  <a:pt x="5932430" y="481437"/>
                </a:lnTo>
                <a:lnTo>
                  <a:pt x="6195523" y="481437"/>
                </a:lnTo>
                <a:lnTo>
                  <a:pt x="6461170" y="483539"/>
                </a:lnTo>
                <a:lnTo>
                  <a:pt x="6729372" y="481437"/>
                </a:lnTo>
                <a:lnTo>
                  <a:pt x="7001406" y="477234"/>
                </a:lnTo>
                <a:lnTo>
                  <a:pt x="7273439" y="473380"/>
                </a:lnTo>
                <a:lnTo>
                  <a:pt x="7549303" y="464973"/>
                </a:lnTo>
                <a:lnTo>
                  <a:pt x="7827722" y="456215"/>
                </a:lnTo>
                <a:lnTo>
                  <a:pt x="8106140" y="446056"/>
                </a:lnTo>
                <a:lnTo>
                  <a:pt x="8387114" y="431694"/>
                </a:lnTo>
                <a:lnTo>
                  <a:pt x="8670640" y="414528"/>
                </a:lnTo>
                <a:lnTo>
                  <a:pt x="8955446" y="398064"/>
                </a:lnTo>
                <a:lnTo>
                  <a:pt x="9240250" y="377045"/>
                </a:lnTo>
                <a:lnTo>
                  <a:pt x="9528886" y="351823"/>
                </a:lnTo>
                <a:lnTo>
                  <a:pt x="9813691" y="326601"/>
                </a:lnTo>
                <a:lnTo>
                  <a:pt x="10103603" y="297525"/>
                </a:lnTo>
                <a:lnTo>
                  <a:pt x="10394794" y="265647"/>
                </a:lnTo>
                <a:lnTo>
                  <a:pt x="10682153" y="232018"/>
                </a:lnTo>
                <a:lnTo>
                  <a:pt x="10973344" y="192783"/>
                </a:lnTo>
                <a:lnTo>
                  <a:pt x="11263257" y="150746"/>
                </a:lnTo>
                <a:lnTo>
                  <a:pt x="11554448" y="109060"/>
                </a:lnTo>
                <a:lnTo>
                  <a:pt x="11844360" y="60367"/>
                </a:lnTo>
                <a:lnTo>
                  <a:pt x="12132996" y="10623"/>
                </a:lnTo>
                <a:close/>
              </a:path>
            </a:pathLst>
          </a:custGeom>
          <a:solidFill>
            <a:srgbClr val="FFFFFF"/>
          </a:solidFill>
          <a:ln>
            <a:noFill/>
          </a:ln>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nvGrpSpPr>
          <p:cNvPr id="9" name="Group 8">
            <a:extLst>
              <a:ext uri="{FF2B5EF4-FFF2-40B4-BE49-F238E27FC236}">
                <a16:creationId xmlns:a16="http://schemas.microsoft.com/office/drawing/2014/main" id="{2030A65E-0B93-A05D-1ACB-D3DB5A61572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15" name="Rectangle 14">
              <a:extLst>
                <a:ext uri="{FF2B5EF4-FFF2-40B4-BE49-F238E27FC236}">
                  <a16:creationId xmlns:a16="http://schemas.microsoft.com/office/drawing/2014/main" id="{69A53955-1507-9E72-DE9D-BF95D656F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1" name="Freeform 5">
              <a:extLst>
                <a:ext uri="{FF2B5EF4-FFF2-40B4-BE49-F238E27FC236}">
                  <a16:creationId xmlns:a16="http://schemas.microsoft.com/office/drawing/2014/main" id="{52573BB2-4921-67FB-78C6-2953EB7CDD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grpSp>
      <p:sp>
        <p:nvSpPr>
          <p:cNvPr id="2" name="Title 1">
            <a:extLst>
              <a:ext uri="{FF2B5EF4-FFF2-40B4-BE49-F238E27FC236}">
                <a16:creationId xmlns:a16="http://schemas.microsoft.com/office/drawing/2014/main" id="{4B11F3C6-010F-E26F-ED41-611CEC3E7275}"/>
              </a:ext>
            </a:extLst>
          </p:cNvPr>
          <p:cNvSpPr>
            <a:spLocks noGrp="1"/>
          </p:cNvSpPr>
          <p:nvPr>
            <p:ph type="title"/>
          </p:nvPr>
        </p:nvSpPr>
        <p:spPr>
          <a:xfrm>
            <a:off x="825910" y="838200"/>
            <a:ext cx="10137058" cy="977900"/>
          </a:xfrm>
        </p:spPr>
        <p:txBody>
          <a:bodyPr>
            <a:normAutofit/>
          </a:bodyPr>
          <a:lstStyle/>
          <a:p>
            <a:r>
              <a:rPr lang="en-US" sz="2800" dirty="0">
                <a:solidFill>
                  <a:srgbClr val="FFFFFF"/>
                </a:solidFill>
                <a:latin typeface="Arial Black" panose="020B0A04020102020204" pitchFamily="34" charset="0"/>
              </a:rPr>
              <a:t>Key Findings: Daily Activity Tracking</a:t>
            </a:r>
          </a:p>
        </p:txBody>
      </p:sp>
      <p:sp>
        <p:nvSpPr>
          <p:cNvPr id="3" name="Content Placeholder 2">
            <a:extLst>
              <a:ext uri="{FF2B5EF4-FFF2-40B4-BE49-F238E27FC236}">
                <a16:creationId xmlns:a16="http://schemas.microsoft.com/office/drawing/2014/main" id="{A8C38CB3-52C9-B2ED-9249-AE6D6A522AB0}"/>
              </a:ext>
            </a:extLst>
          </p:cNvPr>
          <p:cNvSpPr>
            <a:spLocks noGrp="1"/>
          </p:cNvSpPr>
          <p:nvPr>
            <p:ph idx="1"/>
          </p:nvPr>
        </p:nvSpPr>
        <p:spPr>
          <a:xfrm>
            <a:off x="388226" y="2270234"/>
            <a:ext cx="11415549" cy="4414345"/>
          </a:xfrm>
        </p:spPr>
        <p:txBody>
          <a:bodyPr>
            <a:normAutofit/>
          </a:bodyPr>
          <a:lstStyle/>
          <a:p>
            <a:pPr marL="57150" indent="0">
              <a:buNone/>
            </a:pPr>
            <a:r>
              <a:rPr lang="en-US" sz="2000" b="1" dirty="0">
                <a:highlight>
                  <a:srgbClr val="00FFFF"/>
                </a:highlight>
                <a:latin typeface="Arial" panose="020B0604020202020204" pitchFamily="34" charset="0"/>
                <a:cs typeface="Arial" panose="020B0604020202020204" pitchFamily="34" charset="0"/>
              </a:rPr>
              <a:t>Interesting findings:</a:t>
            </a:r>
          </a:p>
          <a:p>
            <a:pPr marL="400050">
              <a:buFont typeface="Wingdings" panose="05000000000000000000" pitchFamily="2" charset="2"/>
              <a:buChar char="Ø"/>
            </a:pPr>
            <a:r>
              <a:rPr lang="en-US" sz="2000" b="1" dirty="0">
                <a:latin typeface="Arial" panose="020B0604020202020204" pitchFamily="34" charset="0"/>
                <a:cs typeface="Arial" panose="020B0604020202020204" pitchFamily="34" charset="0"/>
              </a:rPr>
              <a:t>Each</a:t>
            </a:r>
            <a:r>
              <a:rPr lang="en-US" sz="2000" dirty="0">
                <a:latin typeface="Arial" panose="020B0604020202020204" pitchFamily="34" charset="0"/>
                <a:cs typeface="Arial" panose="020B0604020202020204" pitchFamily="34" charset="0"/>
              </a:rPr>
              <a:t> consumer in this dataset used a smart device to track their daily activities, including total steps taken, total distance walked, distance walked per activity level, total minutes spent per activity level, and total calories burned.</a:t>
            </a:r>
          </a:p>
          <a:p>
            <a:pPr marL="400050">
              <a:buFont typeface="Wingdings" panose="05000000000000000000" pitchFamily="2" charset="2"/>
              <a:buChar char="Ø"/>
            </a:pPr>
            <a:r>
              <a:rPr lang="en-US" sz="1800" dirty="0">
                <a:latin typeface="Arial" panose="020B0604020202020204" pitchFamily="34" charset="0"/>
                <a:cs typeface="Arial" panose="020B0604020202020204" pitchFamily="34" charset="0"/>
              </a:rPr>
              <a:t>By studying the frequency table (</a:t>
            </a:r>
            <a:r>
              <a:rPr lang="en-US" dirty="0">
                <a:latin typeface="Arial" panose="020B0604020202020204" pitchFamily="34" charset="0"/>
                <a:cs typeface="Arial" panose="020B0604020202020204" pitchFamily="34" charset="0"/>
              </a:rPr>
              <a:t>histogram </a:t>
            </a:r>
            <a:r>
              <a:rPr lang="en-US" sz="1800" dirty="0">
                <a:latin typeface="Arial" panose="020B0604020202020204" pitchFamily="34" charset="0"/>
                <a:cs typeface="Arial" panose="020B0604020202020204" pitchFamily="34" charset="0"/>
              </a:rPr>
              <a:t>chart) and data distribution chart (box plot) of the daily total steps for all observations in the dataset, the </a:t>
            </a:r>
            <a:r>
              <a:rPr lang="en-US" sz="1800" b="1" dirty="0">
                <a:highlight>
                  <a:srgbClr val="00FFFF"/>
                </a:highlight>
                <a:latin typeface="Arial" panose="020B0604020202020204" pitchFamily="34" charset="0"/>
                <a:cs typeface="Arial" panose="020B0604020202020204" pitchFamily="34" charset="0"/>
              </a:rPr>
              <a:t>following trends were found</a:t>
            </a:r>
            <a:r>
              <a:rPr lang="en-US" sz="1800" dirty="0">
                <a:latin typeface="Arial" panose="020B0604020202020204" pitchFamily="34" charset="0"/>
                <a:cs typeface="Arial" panose="020B0604020202020204" pitchFamily="34" charset="0"/>
              </a:rPr>
              <a:t>: </a:t>
            </a:r>
          </a:p>
          <a:p>
            <a:pPr marL="800100" lvl="1">
              <a:buFont typeface="Arial" panose="020B0604020202020204" pitchFamily="34" charset="0"/>
              <a:buChar char="•"/>
            </a:pPr>
            <a:r>
              <a:rPr lang="en-US" dirty="0">
                <a:latin typeface="Arial" panose="020B0604020202020204" pitchFamily="34" charset="0"/>
                <a:cs typeface="Arial" panose="020B0604020202020204" pitchFamily="34" charset="0"/>
              </a:rPr>
              <a:t>The </a:t>
            </a:r>
            <a:r>
              <a:rPr lang="en-US" b="1" dirty="0">
                <a:latin typeface="Arial" panose="020B0604020202020204" pitchFamily="34" charset="0"/>
                <a:cs typeface="Arial" panose="020B0604020202020204" pitchFamily="34" charset="0"/>
              </a:rPr>
              <a:t>most common set</a:t>
            </a:r>
            <a:r>
              <a:rPr lang="en-US" dirty="0">
                <a:latin typeface="Arial" panose="020B0604020202020204" pitchFamily="34" charset="0"/>
                <a:cs typeface="Arial" panose="020B0604020202020204" pitchFamily="34" charset="0"/>
              </a:rPr>
              <a:t> of values ​​for </a:t>
            </a:r>
            <a:r>
              <a:rPr lang="en-US" b="1" dirty="0">
                <a:latin typeface="Arial" panose="020B0604020202020204" pitchFamily="34" charset="0"/>
                <a:cs typeface="Arial" panose="020B0604020202020204" pitchFamily="34" charset="0"/>
              </a:rPr>
              <a:t>daily total steps </a:t>
            </a:r>
            <a:r>
              <a:rPr lang="en-US" dirty="0">
                <a:latin typeface="Arial" panose="020B0604020202020204" pitchFamily="34" charset="0"/>
                <a:cs typeface="Arial" panose="020B0604020202020204" pitchFamily="34" charset="0"/>
              </a:rPr>
              <a:t>were</a:t>
            </a:r>
            <a:r>
              <a:rPr lang="en-US" b="1" dirty="0">
                <a:latin typeface="Arial" panose="020B0604020202020204" pitchFamily="34" charset="0"/>
                <a:cs typeface="Arial" panose="020B0604020202020204" pitchFamily="34" charset="0"/>
              </a:rPr>
              <a:t> between </a:t>
            </a:r>
            <a:r>
              <a:rPr lang="en-US" b="1" dirty="0">
                <a:highlight>
                  <a:srgbClr val="00FFFF"/>
                </a:highlight>
                <a:latin typeface="Arial" panose="020B0604020202020204" pitchFamily="34" charset="0"/>
                <a:cs typeface="Arial" panose="020B0604020202020204" pitchFamily="34" charset="0"/>
              </a:rPr>
              <a:t>6,000</a:t>
            </a:r>
            <a:r>
              <a:rPr lang="en-US" b="1" dirty="0">
                <a:latin typeface="Arial" panose="020B0604020202020204" pitchFamily="34" charset="0"/>
                <a:cs typeface="Arial" panose="020B0604020202020204" pitchFamily="34" charset="0"/>
              </a:rPr>
              <a:t> and </a:t>
            </a:r>
            <a:r>
              <a:rPr lang="en-US" b="1" dirty="0">
                <a:highlight>
                  <a:srgbClr val="00FFFF"/>
                </a:highlight>
                <a:latin typeface="Arial" panose="020B0604020202020204" pitchFamily="34" charset="0"/>
                <a:cs typeface="Arial" panose="020B0604020202020204" pitchFamily="34" charset="0"/>
              </a:rPr>
              <a:t>8,000</a:t>
            </a:r>
            <a:r>
              <a:rPr lang="en-US" b="1" dirty="0">
                <a:latin typeface="Arial" panose="020B0604020202020204" pitchFamily="34" charset="0"/>
                <a:cs typeface="Arial" panose="020B0604020202020204" pitchFamily="34" charset="0"/>
              </a:rPr>
              <a:t> steps. </a:t>
            </a:r>
            <a:r>
              <a:rPr lang="en-US" dirty="0">
                <a:latin typeface="Arial" panose="020B0604020202020204" pitchFamily="34" charset="0"/>
                <a:cs typeface="Arial" panose="020B0604020202020204" pitchFamily="34" charset="0"/>
              </a:rPr>
              <a:t>The</a:t>
            </a:r>
            <a:r>
              <a:rPr lang="en-US" b="1" dirty="0">
                <a:latin typeface="Arial" panose="020B0604020202020204" pitchFamily="34" charset="0"/>
                <a:cs typeface="Arial" panose="020B0604020202020204" pitchFamily="34" charset="0"/>
              </a:rPr>
              <a:t> next common set </a:t>
            </a:r>
            <a:r>
              <a:rPr lang="en-US" dirty="0">
                <a:latin typeface="Arial" panose="020B0604020202020204" pitchFamily="34" charset="0"/>
                <a:cs typeface="Arial" panose="020B0604020202020204" pitchFamily="34" charset="0"/>
              </a:rPr>
              <a:t>of</a:t>
            </a: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values for</a:t>
            </a:r>
            <a:r>
              <a:rPr lang="en-US" b="1" dirty="0">
                <a:latin typeface="Arial" panose="020B0604020202020204" pitchFamily="34" charset="0"/>
                <a:cs typeface="Arial" panose="020B0604020202020204" pitchFamily="34" charset="0"/>
              </a:rPr>
              <a:t> daily total steps </a:t>
            </a:r>
            <a:r>
              <a:rPr lang="en-US" dirty="0">
                <a:latin typeface="Arial" panose="020B0604020202020204" pitchFamily="34" charset="0"/>
                <a:cs typeface="Arial" panose="020B0604020202020204" pitchFamily="34" charset="0"/>
              </a:rPr>
              <a:t>were</a:t>
            </a:r>
            <a:r>
              <a:rPr lang="en-US" b="1" dirty="0">
                <a:latin typeface="Arial" panose="020B0604020202020204" pitchFamily="34" charset="0"/>
                <a:cs typeface="Arial" panose="020B0604020202020204" pitchFamily="34" charset="0"/>
              </a:rPr>
              <a:t> between </a:t>
            </a:r>
            <a:r>
              <a:rPr lang="en-US" b="1" dirty="0">
                <a:highlight>
                  <a:srgbClr val="FFFF00"/>
                </a:highlight>
                <a:latin typeface="Arial" panose="020B0604020202020204" pitchFamily="34" charset="0"/>
                <a:cs typeface="Arial" panose="020B0604020202020204" pitchFamily="34" charset="0"/>
              </a:rPr>
              <a:t>0</a:t>
            </a:r>
            <a:r>
              <a:rPr lang="en-US" b="1" dirty="0">
                <a:latin typeface="Arial" panose="020B0604020202020204" pitchFamily="34" charset="0"/>
                <a:cs typeface="Arial" panose="020B0604020202020204" pitchFamily="34" charset="0"/>
              </a:rPr>
              <a:t> and </a:t>
            </a:r>
            <a:r>
              <a:rPr lang="en-US" b="1" dirty="0">
                <a:highlight>
                  <a:srgbClr val="FFFF00"/>
                </a:highlight>
                <a:latin typeface="Arial" panose="020B0604020202020204" pitchFamily="34" charset="0"/>
                <a:cs typeface="Arial" panose="020B0604020202020204" pitchFamily="34" charset="0"/>
              </a:rPr>
              <a:t>2,000</a:t>
            </a:r>
            <a:r>
              <a:rPr lang="en-US" b="1" dirty="0">
                <a:latin typeface="Arial" panose="020B0604020202020204" pitchFamily="34" charset="0"/>
                <a:cs typeface="Arial" panose="020B0604020202020204" pitchFamily="34" charset="0"/>
              </a:rPr>
              <a:t> steps.</a:t>
            </a:r>
          </a:p>
          <a:p>
            <a:pPr marL="800100" lvl="1">
              <a:buFont typeface="Arial" panose="020B0604020202020204" pitchFamily="34" charset="0"/>
              <a:buChar char="•"/>
            </a:pPr>
            <a:r>
              <a:rPr lang="en-US" dirty="0">
                <a:latin typeface="Arial" panose="020B0604020202020204" pitchFamily="34" charset="0"/>
                <a:cs typeface="Arial" panose="020B0604020202020204" pitchFamily="34" charset="0"/>
              </a:rPr>
              <a:t>The</a:t>
            </a:r>
            <a:r>
              <a:rPr lang="en-US" b="1" dirty="0">
                <a:latin typeface="Arial" panose="020B0604020202020204" pitchFamily="34" charset="0"/>
                <a:cs typeface="Arial" panose="020B0604020202020204" pitchFamily="34" charset="0"/>
              </a:rPr>
              <a:t> median</a:t>
            </a:r>
            <a:r>
              <a:rPr lang="en-US" dirty="0">
                <a:latin typeface="Arial" panose="020B0604020202020204" pitchFamily="34" charset="0"/>
                <a:cs typeface="Arial" panose="020B0604020202020204" pitchFamily="34" charset="0"/>
              </a:rPr>
              <a:t> (the middle number in a sorted list of numbers) of the daily total steps was </a:t>
            </a:r>
            <a:r>
              <a:rPr lang="en-US" b="1" dirty="0">
                <a:latin typeface="Arial" panose="020B0604020202020204" pitchFamily="34" charset="0"/>
                <a:cs typeface="Arial" panose="020B0604020202020204" pitchFamily="34" charset="0"/>
              </a:rPr>
              <a:t>7,396</a:t>
            </a:r>
            <a:r>
              <a:rPr lang="en-US" dirty="0">
                <a:latin typeface="Arial" panose="020B0604020202020204" pitchFamily="34" charset="0"/>
                <a:cs typeface="Arial" panose="020B0604020202020204" pitchFamily="34" charset="0"/>
              </a:rPr>
              <a:t>. </a:t>
            </a:r>
          </a:p>
          <a:p>
            <a:pPr marL="800100" lvl="1">
              <a:buFont typeface="Arial" panose="020B0604020202020204" pitchFamily="34" charset="0"/>
              <a:buChar char="•"/>
            </a:pPr>
            <a:r>
              <a:rPr lang="en-US" dirty="0">
                <a:latin typeface="Arial" panose="020B0604020202020204" pitchFamily="34" charset="0"/>
                <a:cs typeface="Arial" panose="020B0604020202020204" pitchFamily="34" charset="0"/>
              </a:rPr>
              <a:t>The upper quartile (or third quartile, is the value under which 75% of data points are found when arranged in increasing order) of the box plot shows that </a:t>
            </a:r>
            <a:r>
              <a:rPr lang="en-US" b="1" dirty="0">
                <a:latin typeface="Arial" panose="020B0604020202020204" pitchFamily="34" charset="0"/>
                <a:cs typeface="Arial" panose="020B0604020202020204" pitchFamily="34" charset="0"/>
              </a:rPr>
              <a:t>75%</a:t>
            </a:r>
            <a:r>
              <a:rPr lang="en-US" dirty="0">
                <a:latin typeface="Arial" panose="020B0604020202020204" pitchFamily="34" charset="0"/>
                <a:cs typeface="Arial" panose="020B0604020202020204" pitchFamily="34" charset="0"/>
              </a:rPr>
              <a:t> of the values for daily total steps were </a:t>
            </a:r>
            <a:r>
              <a:rPr lang="en-US" b="1" dirty="0">
                <a:latin typeface="Arial" panose="020B0604020202020204" pitchFamily="34" charset="0"/>
                <a:cs typeface="Arial" panose="020B0604020202020204" pitchFamily="34" charset="0"/>
              </a:rPr>
              <a:t>under 11,065</a:t>
            </a:r>
            <a:r>
              <a:rPr lang="en-US" dirty="0">
                <a:latin typeface="Arial" panose="020B0604020202020204" pitchFamily="34" charset="0"/>
                <a:cs typeface="Arial" panose="020B0604020202020204" pitchFamily="34" charset="0"/>
              </a:rPr>
              <a:t>.</a:t>
            </a:r>
          </a:p>
          <a:p>
            <a:pPr marL="800100" lvl="1">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sz="1800" dirty="0">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b="1"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57150" indent="0">
              <a:buNone/>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79148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153BC3A-2228-5928-E8A0-CADC79D1A1ED}"/>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97C028B3-AA04-1000-8E03-E27CEE5A5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6" name="Freeform 5">
            <a:extLst>
              <a:ext uri="{FF2B5EF4-FFF2-40B4-BE49-F238E27FC236}">
                <a16:creationId xmlns:a16="http://schemas.microsoft.com/office/drawing/2014/main" id="{FBDB6C3F-92A4-F624-96B2-B75A7491A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7" name="Freeform: Shape 6">
            <a:extLst>
              <a:ext uri="{FF2B5EF4-FFF2-40B4-BE49-F238E27FC236}">
                <a16:creationId xmlns:a16="http://schemas.microsoft.com/office/drawing/2014/main" id="{7E0ACA9E-63CE-96C4-BC38-3B5F25AE84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80041"/>
            <a:ext cx="12192000" cy="5077959"/>
          </a:xfrm>
          <a:custGeom>
            <a:avLst/>
            <a:gdLst>
              <a:gd name="connsiteX0" fmla="*/ 12192000 w 12192000"/>
              <a:gd name="connsiteY0" fmla="*/ 0 h 5077959"/>
              <a:gd name="connsiteX1" fmla="*/ 12192000 w 12192000"/>
              <a:gd name="connsiteY1" fmla="*/ 1972152 h 5077959"/>
              <a:gd name="connsiteX2" fmla="*/ 12192000 w 12192000"/>
              <a:gd name="connsiteY2" fmla="*/ 2361342 h 5077959"/>
              <a:gd name="connsiteX3" fmla="*/ 12192000 w 12192000"/>
              <a:gd name="connsiteY3" fmla="*/ 5077959 h 5077959"/>
              <a:gd name="connsiteX4" fmla="*/ 0 w 12192000"/>
              <a:gd name="connsiteY4" fmla="*/ 5077959 h 5077959"/>
              <a:gd name="connsiteX5" fmla="*/ 0 w 12192000"/>
              <a:gd name="connsiteY5" fmla="*/ 2361342 h 5077959"/>
              <a:gd name="connsiteX6" fmla="*/ 0 w 12192000"/>
              <a:gd name="connsiteY6" fmla="*/ 1972152 h 5077959"/>
              <a:gd name="connsiteX7" fmla="*/ 0 w 12192000"/>
              <a:gd name="connsiteY7" fmla="*/ 12515 h 5077959"/>
              <a:gd name="connsiteX8" fmla="*/ 108623 w 12192000"/>
              <a:gd name="connsiteY8" fmla="*/ 29540 h 5077959"/>
              <a:gd name="connsiteX9" fmla="*/ 300195 w 12192000"/>
              <a:gd name="connsiteY9" fmla="*/ 56163 h 5077959"/>
              <a:gd name="connsiteX10" fmla="*/ 527528 w 12192000"/>
              <a:gd name="connsiteY10" fmla="*/ 88041 h 5077959"/>
              <a:gd name="connsiteX11" fmla="*/ 779127 w 12192000"/>
              <a:gd name="connsiteY11" fmla="*/ 121671 h 5077959"/>
              <a:gd name="connsiteX12" fmla="*/ 1062654 w 12192000"/>
              <a:gd name="connsiteY12" fmla="*/ 157052 h 5077959"/>
              <a:gd name="connsiteX13" fmla="*/ 1371726 w 12192000"/>
              <a:gd name="connsiteY13" fmla="*/ 194535 h 5077959"/>
              <a:gd name="connsiteX14" fmla="*/ 1707616 w 12192000"/>
              <a:gd name="connsiteY14" fmla="*/ 232018 h 5077959"/>
              <a:gd name="connsiteX15" fmla="*/ 2065219 w 12192000"/>
              <a:gd name="connsiteY15" fmla="*/ 270201 h 5077959"/>
              <a:gd name="connsiteX16" fmla="*/ 2450918 w 12192000"/>
              <a:gd name="connsiteY16" fmla="*/ 305583 h 5077959"/>
              <a:gd name="connsiteX17" fmla="*/ 2854496 w 12192000"/>
              <a:gd name="connsiteY17" fmla="*/ 339562 h 5077959"/>
              <a:gd name="connsiteX18" fmla="*/ 3281065 w 12192000"/>
              <a:gd name="connsiteY18" fmla="*/ 370390 h 5077959"/>
              <a:gd name="connsiteX19" fmla="*/ 3725514 w 12192000"/>
              <a:gd name="connsiteY19" fmla="*/ 399815 h 5077959"/>
              <a:gd name="connsiteX20" fmla="*/ 4189119 w 12192000"/>
              <a:gd name="connsiteY20" fmla="*/ 427490 h 5077959"/>
              <a:gd name="connsiteX21" fmla="*/ 4426671 w 12192000"/>
              <a:gd name="connsiteY21" fmla="*/ 437298 h 5077959"/>
              <a:gd name="connsiteX22" fmla="*/ 4669330 w 12192000"/>
              <a:gd name="connsiteY22" fmla="*/ 448158 h 5077959"/>
              <a:gd name="connsiteX23" fmla="*/ 4915819 w 12192000"/>
              <a:gd name="connsiteY23" fmla="*/ 458317 h 5077959"/>
              <a:gd name="connsiteX24" fmla="*/ 5163586 w 12192000"/>
              <a:gd name="connsiteY24" fmla="*/ 464973 h 5077959"/>
              <a:gd name="connsiteX25" fmla="*/ 5416461 w 12192000"/>
              <a:gd name="connsiteY25" fmla="*/ 470928 h 5077959"/>
              <a:gd name="connsiteX26" fmla="*/ 5671892 w 12192000"/>
              <a:gd name="connsiteY26" fmla="*/ 477234 h 5077959"/>
              <a:gd name="connsiteX27" fmla="*/ 5932430 w 12192000"/>
              <a:gd name="connsiteY27" fmla="*/ 481437 h 5077959"/>
              <a:gd name="connsiteX28" fmla="*/ 6195523 w 12192000"/>
              <a:gd name="connsiteY28" fmla="*/ 481437 h 5077959"/>
              <a:gd name="connsiteX29" fmla="*/ 6461170 w 12192000"/>
              <a:gd name="connsiteY29" fmla="*/ 483539 h 5077959"/>
              <a:gd name="connsiteX30" fmla="*/ 6729372 w 12192000"/>
              <a:gd name="connsiteY30" fmla="*/ 481437 h 5077959"/>
              <a:gd name="connsiteX31" fmla="*/ 7001406 w 12192000"/>
              <a:gd name="connsiteY31" fmla="*/ 477234 h 5077959"/>
              <a:gd name="connsiteX32" fmla="*/ 7273439 w 12192000"/>
              <a:gd name="connsiteY32" fmla="*/ 473380 h 5077959"/>
              <a:gd name="connsiteX33" fmla="*/ 7549303 w 12192000"/>
              <a:gd name="connsiteY33" fmla="*/ 464973 h 5077959"/>
              <a:gd name="connsiteX34" fmla="*/ 7827722 w 12192000"/>
              <a:gd name="connsiteY34" fmla="*/ 456215 h 5077959"/>
              <a:gd name="connsiteX35" fmla="*/ 8106140 w 12192000"/>
              <a:gd name="connsiteY35" fmla="*/ 446056 h 5077959"/>
              <a:gd name="connsiteX36" fmla="*/ 8387114 w 12192000"/>
              <a:gd name="connsiteY36" fmla="*/ 431694 h 5077959"/>
              <a:gd name="connsiteX37" fmla="*/ 8670640 w 12192000"/>
              <a:gd name="connsiteY37" fmla="*/ 414528 h 5077959"/>
              <a:gd name="connsiteX38" fmla="*/ 8955446 w 12192000"/>
              <a:gd name="connsiteY38" fmla="*/ 398064 h 5077959"/>
              <a:gd name="connsiteX39" fmla="*/ 9240250 w 12192000"/>
              <a:gd name="connsiteY39" fmla="*/ 377045 h 5077959"/>
              <a:gd name="connsiteX40" fmla="*/ 9528886 w 12192000"/>
              <a:gd name="connsiteY40" fmla="*/ 351823 h 5077959"/>
              <a:gd name="connsiteX41" fmla="*/ 9813691 w 12192000"/>
              <a:gd name="connsiteY41" fmla="*/ 326601 h 5077959"/>
              <a:gd name="connsiteX42" fmla="*/ 10103603 w 12192000"/>
              <a:gd name="connsiteY42" fmla="*/ 297525 h 5077959"/>
              <a:gd name="connsiteX43" fmla="*/ 10394794 w 12192000"/>
              <a:gd name="connsiteY43" fmla="*/ 265647 h 5077959"/>
              <a:gd name="connsiteX44" fmla="*/ 10682153 w 12192000"/>
              <a:gd name="connsiteY44" fmla="*/ 232018 h 5077959"/>
              <a:gd name="connsiteX45" fmla="*/ 10973344 w 12192000"/>
              <a:gd name="connsiteY45" fmla="*/ 192783 h 5077959"/>
              <a:gd name="connsiteX46" fmla="*/ 11263257 w 12192000"/>
              <a:gd name="connsiteY46" fmla="*/ 150746 h 5077959"/>
              <a:gd name="connsiteX47" fmla="*/ 11554448 w 12192000"/>
              <a:gd name="connsiteY47" fmla="*/ 109060 h 5077959"/>
              <a:gd name="connsiteX48" fmla="*/ 11844360 w 12192000"/>
              <a:gd name="connsiteY48" fmla="*/ 60367 h 5077959"/>
              <a:gd name="connsiteX49" fmla="*/ 12132996 w 12192000"/>
              <a:gd name="connsiteY49" fmla="*/ 10623 h 507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2192000" h="5077959">
                <a:moveTo>
                  <a:pt x="12192000" y="0"/>
                </a:moveTo>
                <a:lnTo>
                  <a:pt x="12192000" y="1972152"/>
                </a:lnTo>
                <a:lnTo>
                  <a:pt x="12192000" y="2361342"/>
                </a:lnTo>
                <a:lnTo>
                  <a:pt x="12192000" y="5077959"/>
                </a:lnTo>
                <a:lnTo>
                  <a:pt x="0" y="5077959"/>
                </a:lnTo>
                <a:lnTo>
                  <a:pt x="0" y="2361342"/>
                </a:lnTo>
                <a:lnTo>
                  <a:pt x="0" y="1972152"/>
                </a:lnTo>
                <a:lnTo>
                  <a:pt x="0" y="12515"/>
                </a:lnTo>
                <a:lnTo>
                  <a:pt x="108623" y="29540"/>
                </a:lnTo>
                <a:lnTo>
                  <a:pt x="300195" y="56163"/>
                </a:lnTo>
                <a:lnTo>
                  <a:pt x="527528" y="88041"/>
                </a:lnTo>
                <a:lnTo>
                  <a:pt x="779127" y="121671"/>
                </a:lnTo>
                <a:lnTo>
                  <a:pt x="1062654" y="157052"/>
                </a:lnTo>
                <a:lnTo>
                  <a:pt x="1371726" y="194535"/>
                </a:lnTo>
                <a:lnTo>
                  <a:pt x="1707616" y="232018"/>
                </a:lnTo>
                <a:lnTo>
                  <a:pt x="2065219" y="270201"/>
                </a:lnTo>
                <a:lnTo>
                  <a:pt x="2450918" y="305583"/>
                </a:lnTo>
                <a:lnTo>
                  <a:pt x="2854496" y="339562"/>
                </a:lnTo>
                <a:lnTo>
                  <a:pt x="3281065" y="370390"/>
                </a:lnTo>
                <a:lnTo>
                  <a:pt x="3725514" y="399815"/>
                </a:lnTo>
                <a:lnTo>
                  <a:pt x="4189119" y="427490"/>
                </a:lnTo>
                <a:lnTo>
                  <a:pt x="4426671" y="437298"/>
                </a:lnTo>
                <a:lnTo>
                  <a:pt x="4669330" y="448158"/>
                </a:lnTo>
                <a:lnTo>
                  <a:pt x="4915819" y="458317"/>
                </a:lnTo>
                <a:lnTo>
                  <a:pt x="5163586" y="464973"/>
                </a:lnTo>
                <a:lnTo>
                  <a:pt x="5416461" y="470928"/>
                </a:lnTo>
                <a:lnTo>
                  <a:pt x="5671892" y="477234"/>
                </a:lnTo>
                <a:lnTo>
                  <a:pt x="5932430" y="481437"/>
                </a:lnTo>
                <a:lnTo>
                  <a:pt x="6195523" y="481437"/>
                </a:lnTo>
                <a:lnTo>
                  <a:pt x="6461170" y="483539"/>
                </a:lnTo>
                <a:lnTo>
                  <a:pt x="6729372" y="481437"/>
                </a:lnTo>
                <a:lnTo>
                  <a:pt x="7001406" y="477234"/>
                </a:lnTo>
                <a:lnTo>
                  <a:pt x="7273439" y="473380"/>
                </a:lnTo>
                <a:lnTo>
                  <a:pt x="7549303" y="464973"/>
                </a:lnTo>
                <a:lnTo>
                  <a:pt x="7827722" y="456215"/>
                </a:lnTo>
                <a:lnTo>
                  <a:pt x="8106140" y="446056"/>
                </a:lnTo>
                <a:lnTo>
                  <a:pt x="8387114" y="431694"/>
                </a:lnTo>
                <a:lnTo>
                  <a:pt x="8670640" y="414528"/>
                </a:lnTo>
                <a:lnTo>
                  <a:pt x="8955446" y="398064"/>
                </a:lnTo>
                <a:lnTo>
                  <a:pt x="9240250" y="377045"/>
                </a:lnTo>
                <a:lnTo>
                  <a:pt x="9528886" y="351823"/>
                </a:lnTo>
                <a:lnTo>
                  <a:pt x="9813691" y="326601"/>
                </a:lnTo>
                <a:lnTo>
                  <a:pt x="10103603" y="297525"/>
                </a:lnTo>
                <a:lnTo>
                  <a:pt x="10394794" y="265647"/>
                </a:lnTo>
                <a:lnTo>
                  <a:pt x="10682153" y="232018"/>
                </a:lnTo>
                <a:lnTo>
                  <a:pt x="10973344" y="192783"/>
                </a:lnTo>
                <a:lnTo>
                  <a:pt x="11263257" y="150746"/>
                </a:lnTo>
                <a:lnTo>
                  <a:pt x="11554448" y="109060"/>
                </a:lnTo>
                <a:lnTo>
                  <a:pt x="11844360" y="60367"/>
                </a:lnTo>
                <a:lnTo>
                  <a:pt x="12132996" y="10623"/>
                </a:lnTo>
                <a:close/>
              </a:path>
            </a:pathLst>
          </a:custGeom>
          <a:solidFill>
            <a:srgbClr val="FFFFFF"/>
          </a:solidFill>
          <a:ln>
            <a:noFill/>
          </a:ln>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nvGrpSpPr>
          <p:cNvPr id="9" name="Group 8">
            <a:extLst>
              <a:ext uri="{FF2B5EF4-FFF2-40B4-BE49-F238E27FC236}">
                <a16:creationId xmlns:a16="http://schemas.microsoft.com/office/drawing/2014/main" id="{C2D82005-04EB-A6CC-1848-CC35B2D3B5C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15" name="Rectangle 14">
              <a:extLst>
                <a:ext uri="{FF2B5EF4-FFF2-40B4-BE49-F238E27FC236}">
                  <a16:creationId xmlns:a16="http://schemas.microsoft.com/office/drawing/2014/main" id="{C85DB276-1D85-1532-E9E9-B3B2FE35B4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1" name="Freeform 5">
              <a:extLst>
                <a:ext uri="{FF2B5EF4-FFF2-40B4-BE49-F238E27FC236}">
                  <a16:creationId xmlns:a16="http://schemas.microsoft.com/office/drawing/2014/main" id="{17177869-ED0D-AC1F-2AF2-1F7FD7F8FA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grpSp>
      <p:sp>
        <p:nvSpPr>
          <p:cNvPr id="2" name="Title 1">
            <a:extLst>
              <a:ext uri="{FF2B5EF4-FFF2-40B4-BE49-F238E27FC236}">
                <a16:creationId xmlns:a16="http://schemas.microsoft.com/office/drawing/2014/main" id="{2258D57F-49BD-5F82-82CD-150C9DE2AD85}"/>
              </a:ext>
            </a:extLst>
          </p:cNvPr>
          <p:cNvSpPr>
            <a:spLocks noGrp="1"/>
          </p:cNvSpPr>
          <p:nvPr>
            <p:ph type="title"/>
          </p:nvPr>
        </p:nvSpPr>
        <p:spPr>
          <a:xfrm>
            <a:off x="825910" y="838200"/>
            <a:ext cx="10137058" cy="977900"/>
          </a:xfrm>
        </p:spPr>
        <p:txBody>
          <a:bodyPr>
            <a:normAutofit/>
          </a:bodyPr>
          <a:lstStyle/>
          <a:p>
            <a:r>
              <a:rPr lang="en-US" sz="2800" dirty="0">
                <a:solidFill>
                  <a:srgbClr val="FFFFFF"/>
                </a:solidFill>
                <a:latin typeface="Arial Black" panose="020B0A04020102020204" pitchFamily="34" charset="0"/>
              </a:rPr>
              <a:t>Key Findings: Daily Activity Tracking</a:t>
            </a:r>
          </a:p>
        </p:txBody>
      </p:sp>
      <p:sp>
        <p:nvSpPr>
          <p:cNvPr id="3" name="Content Placeholder 2">
            <a:extLst>
              <a:ext uri="{FF2B5EF4-FFF2-40B4-BE49-F238E27FC236}">
                <a16:creationId xmlns:a16="http://schemas.microsoft.com/office/drawing/2014/main" id="{D02A75FA-E7E6-895A-44B3-561CF96AF0DF}"/>
              </a:ext>
            </a:extLst>
          </p:cNvPr>
          <p:cNvSpPr>
            <a:spLocks noGrp="1"/>
          </p:cNvSpPr>
          <p:nvPr>
            <p:ph idx="1"/>
          </p:nvPr>
        </p:nvSpPr>
        <p:spPr>
          <a:xfrm>
            <a:off x="388226" y="2270234"/>
            <a:ext cx="11415549" cy="4414345"/>
          </a:xfrm>
        </p:spPr>
        <p:txBody>
          <a:bodyPr>
            <a:normAutofit/>
          </a:bodyPr>
          <a:lstStyle/>
          <a:p>
            <a:pPr marL="800100" lvl="1">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sz="1800" dirty="0">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b="1"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57150" indent="0">
              <a:buNone/>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graphicFrame>
        <p:nvGraphicFramePr>
          <p:cNvPr id="4" name="Object 3">
            <a:extLst>
              <a:ext uri="{FF2B5EF4-FFF2-40B4-BE49-F238E27FC236}">
                <a16:creationId xmlns:a16="http://schemas.microsoft.com/office/drawing/2014/main" id="{391722AE-3A6B-E52C-EC24-451A020E2202}"/>
              </a:ext>
            </a:extLst>
          </p:cNvPr>
          <p:cNvGraphicFramePr>
            <a:graphicFrameLocks noChangeAspect="1"/>
          </p:cNvGraphicFramePr>
          <p:nvPr>
            <p:extLst>
              <p:ext uri="{D42A27DB-BD31-4B8C-83A1-F6EECF244321}">
                <p14:modId xmlns:p14="http://schemas.microsoft.com/office/powerpoint/2010/main" val="3167086491"/>
              </p:ext>
            </p:extLst>
          </p:nvPr>
        </p:nvGraphicFramePr>
        <p:xfrm>
          <a:off x="388224" y="2476239"/>
          <a:ext cx="11489143" cy="3865567"/>
        </p:xfrm>
        <a:graphic>
          <a:graphicData uri="http://schemas.openxmlformats.org/presentationml/2006/ole">
            <mc:AlternateContent xmlns:mc="http://schemas.openxmlformats.org/markup-compatibility/2006">
              <mc:Choice xmlns:v="urn:schemas-microsoft-com:vml" Requires="v">
                <p:oleObj name="Worksheet" r:id="rId2" imgW="10980455" imgH="3116588" progId="Excel.Sheet.12">
                  <p:embed/>
                </p:oleObj>
              </mc:Choice>
              <mc:Fallback>
                <p:oleObj name="Worksheet" r:id="rId2" imgW="10980455" imgH="3116588" progId="Excel.Sheet.12">
                  <p:embed/>
                  <p:pic>
                    <p:nvPicPr>
                      <p:cNvPr id="0" name=""/>
                      <p:cNvPicPr/>
                      <p:nvPr/>
                    </p:nvPicPr>
                    <p:blipFill>
                      <a:blip r:embed="rId3"/>
                      <a:stretch>
                        <a:fillRect/>
                      </a:stretch>
                    </p:blipFill>
                    <p:spPr>
                      <a:xfrm>
                        <a:off x="388224" y="2476239"/>
                        <a:ext cx="11489143" cy="3865567"/>
                      </a:xfrm>
                      <a:prstGeom prst="rect">
                        <a:avLst/>
                      </a:prstGeom>
                    </p:spPr>
                  </p:pic>
                </p:oleObj>
              </mc:Fallback>
            </mc:AlternateContent>
          </a:graphicData>
        </a:graphic>
      </p:graphicFrame>
    </p:spTree>
    <p:extLst>
      <p:ext uri="{BB962C8B-B14F-4D97-AF65-F5344CB8AC3E}">
        <p14:creationId xmlns:p14="http://schemas.microsoft.com/office/powerpoint/2010/main" val="29100591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0CB8BCC-002A-EB22-CC2F-C609130668E2}"/>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A1CAA2A9-0AA2-8921-C326-63D46569D1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6" name="Freeform 5">
            <a:extLst>
              <a:ext uri="{FF2B5EF4-FFF2-40B4-BE49-F238E27FC236}">
                <a16:creationId xmlns:a16="http://schemas.microsoft.com/office/drawing/2014/main" id="{B908AC9D-BE7E-421B-7591-CCD2FE8A7D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7" name="Freeform: Shape 6">
            <a:extLst>
              <a:ext uri="{FF2B5EF4-FFF2-40B4-BE49-F238E27FC236}">
                <a16:creationId xmlns:a16="http://schemas.microsoft.com/office/drawing/2014/main" id="{D8CC057F-2806-A975-5EB1-F9CDAA715F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80041"/>
            <a:ext cx="12192000" cy="5077959"/>
          </a:xfrm>
          <a:custGeom>
            <a:avLst/>
            <a:gdLst>
              <a:gd name="connsiteX0" fmla="*/ 12192000 w 12192000"/>
              <a:gd name="connsiteY0" fmla="*/ 0 h 5077959"/>
              <a:gd name="connsiteX1" fmla="*/ 12192000 w 12192000"/>
              <a:gd name="connsiteY1" fmla="*/ 1972152 h 5077959"/>
              <a:gd name="connsiteX2" fmla="*/ 12192000 w 12192000"/>
              <a:gd name="connsiteY2" fmla="*/ 2361342 h 5077959"/>
              <a:gd name="connsiteX3" fmla="*/ 12192000 w 12192000"/>
              <a:gd name="connsiteY3" fmla="*/ 5077959 h 5077959"/>
              <a:gd name="connsiteX4" fmla="*/ 0 w 12192000"/>
              <a:gd name="connsiteY4" fmla="*/ 5077959 h 5077959"/>
              <a:gd name="connsiteX5" fmla="*/ 0 w 12192000"/>
              <a:gd name="connsiteY5" fmla="*/ 2361342 h 5077959"/>
              <a:gd name="connsiteX6" fmla="*/ 0 w 12192000"/>
              <a:gd name="connsiteY6" fmla="*/ 1972152 h 5077959"/>
              <a:gd name="connsiteX7" fmla="*/ 0 w 12192000"/>
              <a:gd name="connsiteY7" fmla="*/ 12515 h 5077959"/>
              <a:gd name="connsiteX8" fmla="*/ 108623 w 12192000"/>
              <a:gd name="connsiteY8" fmla="*/ 29540 h 5077959"/>
              <a:gd name="connsiteX9" fmla="*/ 300195 w 12192000"/>
              <a:gd name="connsiteY9" fmla="*/ 56163 h 5077959"/>
              <a:gd name="connsiteX10" fmla="*/ 527528 w 12192000"/>
              <a:gd name="connsiteY10" fmla="*/ 88041 h 5077959"/>
              <a:gd name="connsiteX11" fmla="*/ 779127 w 12192000"/>
              <a:gd name="connsiteY11" fmla="*/ 121671 h 5077959"/>
              <a:gd name="connsiteX12" fmla="*/ 1062654 w 12192000"/>
              <a:gd name="connsiteY12" fmla="*/ 157052 h 5077959"/>
              <a:gd name="connsiteX13" fmla="*/ 1371726 w 12192000"/>
              <a:gd name="connsiteY13" fmla="*/ 194535 h 5077959"/>
              <a:gd name="connsiteX14" fmla="*/ 1707616 w 12192000"/>
              <a:gd name="connsiteY14" fmla="*/ 232018 h 5077959"/>
              <a:gd name="connsiteX15" fmla="*/ 2065219 w 12192000"/>
              <a:gd name="connsiteY15" fmla="*/ 270201 h 5077959"/>
              <a:gd name="connsiteX16" fmla="*/ 2450918 w 12192000"/>
              <a:gd name="connsiteY16" fmla="*/ 305583 h 5077959"/>
              <a:gd name="connsiteX17" fmla="*/ 2854496 w 12192000"/>
              <a:gd name="connsiteY17" fmla="*/ 339562 h 5077959"/>
              <a:gd name="connsiteX18" fmla="*/ 3281065 w 12192000"/>
              <a:gd name="connsiteY18" fmla="*/ 370390 h 5077959"/>
              <a:gd name="connsiteX19" fmla="*/ 3725514 w 12192000"/>
              <a:gd name="connsiteY19" fmla="*/ 399815 h 5077959"/>
              <a:gd name="connsiteX20" fmla="*/ 4189119 w 12192000"/>
              <a:gd name="connsiteY20" fmla="*/ 427490 h 5077959"/>
              <a:gd name="connsiteX21" fmla="*/ 4426671 w 12192000"/>
              <a:gd name="connsiteY21" fmla="*/ 437298 h 5077959"/>
              <a:gd name="connsiteX22" fmla="*/ 4669330 w 12192000"/>
              <a:gd name="connsiteY22" fmla="*/ 448158 h 5077959"/>
              <a:gd name="connsiteX23" fmla="*/ 4915819 w 12192000"/>
              <a:gd name="connsiteY23" fmla="*/ 458317 h 5077959"/>
              <a:gd name="connsiteX24" fmla="*/ 5163586 w 12192000"/>
              <a:gd name="connsiteY24" fmla="*/ 464973 h 5077959"/>
              <a:gd name="connsiteX25" fmla="*/ 5416461 w 12192000"/>
              <a:gd name="connsiteY25" fmla="*/ 470928 h 5077959"/>
              <a:gd name="connsiteX26" fmla="*/ 5671892 w 12192000"/>
              <a:gd name="connsiteY26" fmla="*/ 477234 h 5077959"/>
              <a:gd name="connsiteX27" fmla="*/ 5932430 w 12192000"/>
              <a:gd name="connsiteY27" fmla="*/ 481437 h 5077959"/>
              <a:gd name="connsiteX28" fmla="*/ 6195523 w 12192000"/>
              <a:gd name="connsiteY28" fmla="*/ 481437 h 5077959"/>
              <a:gd name="connsiteX29" fmla="*/ 6461170 w 12192000"/>
              <a:gd name="connsiteY29" fmla="*/ 483539 h 5077959"/>
              <a:gd name="connsiteX30" fmla="*/ 6729372 w 12192000"/>
              <a:gd name="connsiteY30" fmla="*/ 481437 h 5077959"/>
              <a:gd name="connsiteX31" fmla="*/ 7001406 w 12192000"/>
              <a:gd name="connsiteY31" fmla="*/ 477234 h 5077959"/>
              <a:gd name="connsiteX32" fmla="*/ 7273439 w 12192000"/>
              <a:gd name="connsiteY32" fmla="*/ 473380 h 5077959"/>
              <a:gd name="connsiteX33" fmla="*/ 7549303 w 12192000"/>
              <a:gd name="connsiteY33" fmla="*/ 464973 h 5077959"/>
              <a:gd name="connsiteX34" fmla="*/ 7827722 w 12192000"/>
              <a:gd name="connsiteY34" fmla="*/ 456215 h 5077959"/>
              <a:gd name="connsiteX35" fmla="*/ 8106140 w 12192000"/>
              <a:gd name="connsiteY35" fmla="*/ 446056 h 5077959"/>
              <a:gd name="connsiteX36" fmla="*/ 8387114 w 12192000"/>
              <a:gd name="connsiteY36" fmla="*/ 431694 h 5077959"/>
              <a:gd name="connsiteX37" fmla="*/ 8670640 w 12192000"/>
              <a:gd name="connsiteY37" fmla="*/ 414528 h 5077959"/>
              <a:gd name="connsiteX38" fmla="*/ 8955446 w 12192000"/>
              <a:gd name="connsiteY38" fmla="*/ 398064 h 5077959"/>
              <a:gd name="connsiteX39" fmla="*/ 9240250 w 12192000"/>
              <a:gd name="connsiteY39" fmla="*/ 377045 h 5077959"/>
              <a:gd name="connsiteX40" fmla="*/ 9528886 w 12192000"/>
              <a:gd name="connsiteY40" fmla="*/ 351823 h 5077959"/>
              <a:gd name="connsiteX41" fmla="*/ 9813691 w 12192000"/>
              <a:gd name="connsiteY41" fmla="*/ 326601 h 5077959"/>
              <a:gd name="connsiteX42" fmla="*/ 10103603 w 12192000"/>
              <a:gd name="connsiteY42" fmla="*/ 297525 h 5077959"/>
              <a:gd name="connsiteX43" fmla="*/ 10394794 w 12192000"/>
              <a:gd name="connsiteY43" fmla="*/ 265647 h 5077959"/>
              <a:gd name="connsiteX44" fmla="*/ 10682153 w 12192000"/>
              <a:gd name="connsiteY44" fmla="*/ 232018 h 5077959"/>
              <a:gd name="connsiteX45" fmla="*/ 10973344 w 12192000"/>
              <a:gd name="connsiteY45" fmla="*/ 192783 h 5077959"/>
              <a:gd name="connsiteX46" fmla="*/ 11263257 w 12192000"/>
              <a:gd name="connsiteY46" fmla="*/ 150746 h 5077959"/>
              <a:gd name="connsiteX47" fmla="*/ 11554448 w 12192000"/>
              <a:gd name="connsiteY47" fmla="*/ 109060 h 5077959"/>
              <a:gd name="connsiteX48" fmla="*/ 11844360 w 12192000"/>
              <a:gd name="connsiteY48" fmla="*/ 60367 h 5077959"/>
              <a:gd name="connsiteX49" fmla="*/ 12132996 w 12192000"/>
              <a:gd name="connsiteY49" fmla="*/ 10623 h 507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2192000" h="5077959">
                <a:moveTo>
                  <a:pt x="12192000" y="0"/>
                </a:moveTo>
                <a:lnTo>
                  <a:pt x="12192000" y="1972152"/>
                </a:lnTo>
                <a:lnTo>
                  <a:pt x="12192000" y="2361342"/>
                </a:lnTo>
                <a:lnTo>
                  <a:pt x="12192000" y="5077959"/>
                </a:lnTo>
                <a:lnTo>
                  <a:pt x="0" y="5077959"/>
                </a:lnTo>
                <a:lnTo>
                  <a:pt x="0" y="2361342"/>
                </a:lnTo>
                <a:lnTo>
                  <a:pt x="0" y="1972152"/>
                </a:lnTo>
                <a:lnTo>
                  <a:pt x="0" y="12515"/>
                </a:lnTo>
                <a:lnTo>
                  <a:pt x="108623" y="29540"/>
                </a:lnTo>
                <a:lnTo>
                  <a:pt x="300195" y="56163"/>
                </a:lnTo>
                <a:lnTo>
                  <a:pt x="527528" y="88041"/>
                </a:lnTo>
                <a:lnTo>
                  <a:pt x="779127" y="121671"/>
                </a:lnTo>
                <a:lnTo>
                  <a:pt x="1062654" y="157052"/>
                </a:lnTo>
                <a:lnTo>
                  <a:pt x="1371726" y="194535"/>
                </a:lnTo>
                <a:lnTo>
                  <a:pt x="1707616" y="232018"/>
                </a:lnTo>
                <a:lnTo>
                  <a:pt x="2065219" y="270201"/>
                </a:lnTo>
                <a:lnTo>
                  <a:pt x="2450918" y="305583"/>
                </a:lnTo>
                <a:lnTo>
                  <a:pt x="2854496" y="339562"/>
                </a:lnTo>
                <a:lnTo>
                  <a:pt x="3281065" y="370390"/>
                </a:lnTo>
                <a:lnTo>
                  <a:pt x="3725514" y="399815"/>
                </a:lnTo>
                <a:lnTo>
                  <a:pt x="4189119" y="427490"/>
                </a:lnTo>
                <a:lnTo>
                  <a:pt x="4426671" y="437298"/>
                </a:lnTo>
                <a:lnTo>
                  <a:pt x="4669330" y="448158"/>
                </a:lnTo>
                <a:lnTo>
                  <a:pt x="4915819" y="458317"/>
                </a:lnTo>
                <a:lnTo>
                  <a:pt x="5163586" y="464973"/>
                </a:lnTo>
                <a:lnTo>
                  <a:pt x="5416461" y="470928"/>
                </a:lnTo>
                <a:lnTo>
                  <a:pt x="5671892" y="477234"/>
                </a:lnTo>
                <a:lnTo>
                  <a:pt x="5932430" y="481437"/>
                </a:lnTo>
                <a:lnTo>
                  <a:pt x="6195523" y="481437"/>
                </a:lnTo>
                <a:lnTo>
                  <a:pt x="6461170" y="483539"/>
                </a:lnTo>
                <a:lnTo>
                  <a:pt x="6729372" y="481437"/>
                </a:lnTo>
                <a:lnTo>
                  <a:pt x="7001406" y="477234"/>
                </a:lnTo>
                <a:lnTo>
                  <a:pt x="7273439" y="473380"/>
                </a:lnTo>
                <a:lnTo>
                  <a:pt x="7549303" y="464973"/>
                </a:lnTo>
                <a:lnTo>
                  <a:pt x="7827722" y="456215"/>
                </a:lnTo>
                <a:lnTo>
                  <a:pt x="8106140" y="446056"/>
                </a:lnTo>
                <a:lnTo>
                  <a:pt x="8387114" y="431694"/>
                </a:lnTo>
                <a:lnTo>
                  <a:pt x="8670640" y="414528"/>
                </a:lnTo>
                <a:lnTo>
                  <a:pt x="8955446" y="398064"/>
                </a:lnTo>
                <a:lnTo>
                  <a:pt x="9240250" y="377045"/>
                </a:lnTo>
                <a:lnTo>
                  <a:pt x="9528886" y="351823"/>
                </a:lnTo>
                <a:lnTo>
                  <a:pt x="9813691" y="326601"/>
                </a:lnTo>
                <a:lnTo>
                  <a:pt x="10103603" y="297525"/>
                </a:lnTo>
                <a:lnTo>
                  <a:pt x="10394794" y="265647"/>
                </a:lnTo>
                <a:lnTo>
                  <a:pt x="10682153" y="232018"/>
                </a:lnTo>
                <a:lnTo>
                  <a:pt x="10973344" y="192783"/>
                </a:lnTo>
                <a:lnTo>
                  <a:pt x="11263257" y="150746"/>
                </a:lnTo>
                <a:lnTo>
                  <a:pt x="11554448" y="109060"/>
                </a:lnTo>
                <a:lnTo>
                  <a:pt x="11844360" y="60367"/>
                </a:lnTo>
                <a:lnTo>
                  <a:pt x="12132996" y="10623"/>
                </a:lnTo>
                <a:close/>
              </a:path>
            </a:pathLst>
          </a:custGeom>
          <a:solidFill>
            <a:srgbClr val="FFFFFF"/>
          </a:solidFill>
          <a:ln>
            <a:noFill/>
          </a:ln>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nvGrpSpPr>
          <p:cNvPr id="9" name="Group 8">
            <a:extLst>
              <a:ext uri="{FF2B5EF4-FFF2-40B4-BE49-F238E27FC236}">
                <a16:creationId xmlns:a16="http://schemas.microsoft.com/office/drawing/2014/main" id="{E09CF0C7-A121-9CCE-C772-B256D272C3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15" name="Rectangle 14">
              <a:extLst>
                <a:ext uri="{FF2B5EF4-FFF2-40B4-BE49-F238E27FC236}">
                  <a16:creationId xmlns:a16="http://schemas.microsoft.com/office/drawing/2014/main" id="{3FA273E4-1DCC-3CF5-99AB-121389F60F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1" name="Freeform 5">
              <a:extLst>
                <a:ext uri="{FF2B5EF4-FFF2-40B4-BE49-F238E27FC236}">
                  <a16:creationId xmlns:a16="http://schemas.microsoft.com/office/drawing/2014/main" id="{BA134B8D-2A27-3C3A-9667-E4E19A05D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grpSp>
      <p:sp>
        <p:nvSpPr>
          <p:cNvPr id="2" name="Title 1">
            <a:extLst>
              <a:ext uri="{FF2B5EF4-FFF2-40B4-BE49-F238E27FC236}">
                <a16:creationId xmlns:a16="http://schemas.microsoft.com/office/drawing/2014/main" id="{B24F61A4-7B44-533C-4D92-5AF7DD637E82}"/>
              </a:ext>
            </a:extLst>
          </p:cNvPr>
          <p:cNvSpPr>
            <a:spLocks noGrp="1"/>
          </p:cNvSpPr>
          <p:nvPr>
            <p:ph type="title"/>
          </p:nvPr>
        </p:nvSpPr>
        <p:spPr>
          <a:xfrm>
            <a:off x="825910" y="838200"/>
            <a:ext cx="10137058" cy="977900"/>
          </a:xfrm>
        </p:spPr>
        <p:txBody>
          <a:bodyPr>
            <a:normAutofit/>
          </a:bodyPr>
          <a:lstStyle/>
          <a:p>
            <a:r>
              <a:rPr lang="en-US" sz="2800" dirty="0">
                <a:solidFill>
                  <a:srgbClr val="FFFFFF"/>
                </a:solidFill>
                <a:latin typeface="Arial Black" panose="020B0A04020102020204" pitchFamily="34" charset="0"/>
              </a:rPr>
              <a:t>Key Findings: Daily Activity Tracking</a:t>
            </a:r>
          </a:p>
        </p:txBody>
      </p:sp>
      <p:sp>
        <p:nvSpPr>
          <p:cNvPr id="3" name="Content Placeholder 2">
            <a:extLst>
              <a:ext uri="{FF2B5EF4-FFF2-40B4-BE49-F238E27FC236}">
                <a16:creationId xmlns:a16="http://schemas.microsoft.com/office/drawing/2014/main" id="{4E40BCF2-85E2-FC9F-6992-1FA42FF8F21B}"/>
              </a:ext>
            </a:extLst>
          </p:cNvPr>
          <p:cNvSpPr>
            <a:spLocks noGrp="1"/>
          </p:cNvSpPr>
          <p:nvPr>
            <p:ph idx="1"/>
          </p:nvPr>
        </p:nvSpPr>
        <p:spPr>
          <a:xfrm>
            <a:off x="388226" y="2270234"/>
            <a:ext cx="11415549" cy="4414345"/>
          </a:xfrm>
        </p:spPr>
        <p:txBody>
          <a:bodyPr>
            <a:normAutofit/>
          </a:bodyPr>
          <a:lstStyle/>
          <a:p>
            <a:pPr marL="57150" indent="0">
              <a:buNone/>
            </a:pPr>
            <a:r>
              <a:rPr lang="en-US" sz="2400" b="1" dirty="0">
                <a:highlight>
                  <a:srgbClr val="00FFFF"/>
                </a:highlight>
                <a:latin typeface="Arial" panose="020B0604020202020204" pitchFamily="34" charset="0"/>
                <a:cs typeface="Arial" panose="020B0604020202020204" pitchFamily="34" charset="0"/>
              </a:rPr>
              <a:t>Interesting findings:</a:t>
            </a:r>
          </a:p>
          <a:p>
            <a:pPr marL="400050">
              <a:buFont typeface="Wingdings" panose="05000000000000000000" pitchFamily="2" charset="2"/>
              <a:buChar char="Ø"/>
            </a:pPr>
            <a:r>
              <a:rPr lang="en-US" sz="2000" b="1" dirty="0">
                <a:latin typeface="Arial" panose="020B0604020202020204" pitchFamily="34" charset="0"/>
                <a:cs typeface="Arial" panose="020B0604020202020204" pitchFamily="34" charset="0"/>
              </a:rPr>
              <a:t>Aggregating</a:t>
            </a:r>
            <a:r>
              <a:rPr lang="en-US" sz="2000" dirty="0">
                <a:latin typeface="Arial" panose="020B0604020202020204" pitchFamily="34" charset="0"/>
                <a:cs typeface="Arial" panose="020B0604020202020204" pitchFamily="34" charset="0"/>
              </a:rPr>
              <a:t> the data </a:t>
            </a:r>
            <a:r>
              <a:rPr lang="en-US" sz="2000" b="1" dirty="0">
                <a:latin typeface="Arial" panose="020B0604020202020204" pitchFamily="34" charset="0"/>
                <a:cs typeface="Arial" panose="020B0604020202020204" pitchFamily="34" charset="0"/>
              </a:rPr>
              <a:t>by consumer Id</a:t>
            </a:r>
            <a:r>
              <a:rPr lang="en-US" sz="2000" dirty="0">
                <a:latin typeface="Arial" panose="020B0604020202020204" pitchFamily="34" charset="0"/>
                <a:cs typeface="Arial" panose="020B0604020202020204" pitchFamily="34" charset="0"/>
              </a:rPr>
              <a:t>, </a:t>
            </a:r>
            <a:r>
              <a:rPr lang="en-US" sz="2000" b="1" dirty="0">
                <a:highlight>
                  <a:srgbClr val="00FFFF"/>
                </a:highlight>
                <a:latin typeface="Arial" panose="020B0604020202020204" pitchFamily="34" charset="0"/>
                <a:cs typeface="Arial" panose="020B0604020202020204" pitchFamily="34" charset="0"/>
              </a:rPr>
              <a:t>the following trends were discovered</a:t>
            </a:r>
            <a:r>
              <a:rPr lang="en-US" sz="2000" dirty="0">
                <a:latin typeface="Arial" panose="020B0604020202020204" pitchFamily="34" charset="0"/>
                <a:cs typeface="Arial" panose="020B0604020202020204" pitchFamily="34" charset="0"/>
              </a:rPr>
              <a:t>:</a:t>
            </a:r>
          </a:p>
          <a:p>
            <a:pPr marL="800100" lvl="1">
              <a:buFont typeface="Arial" panose="020B0604020202020204" pitchFamily="34" charset="0"/>
              <a:buChar char="•"/>
            </a:pPr>
            <a:r>
              <a:rPr lang="en-US" sz="2000" dirty="0">
                <a:latin typeface="Arial" panose="020B0604020202020204" pitchFamily="34" charset="0"/>
                <a:cs typeface="Arial" panose="020B0604020202020204" pitchFamily="34" charset="0"/>
              </a:rPr>
              <a:t>Median average total daily steps per consumer is </a:t>
            </a:r>
            <a:r>
              <a:rPr lang="en-US" sz="2000" b="1" dirty="0">
                <a:highlight>
                  <a:srgbClr val="00FFFF"/>
                </a:highlight>
                <a:latin typeface="Arial" panose="020B0604020202020204" pitchFamily="34" charset="0"/>
                <a:cs typeface="Arial" panose="020B0604020202020204" pitchFamily="34" charset="0"/>
              </a:rPr>
              <a:t>7,620.45</a:t>
            </a:r>
            <a:r>
              <a:rPr lang="en-US" sz="2000" b="1" dirty="0">
                <a:latin typeface="Arial" panose="020B0604020202020204" pitchFamily="34" charset="0"/>
                <a:cs typeface="Arial" panose="020B0604020202020204" pitchFamily="34" charset="0"/>
              </a:rPr>
              <a:t>.</a:t>
            </a:r>
          </a:p>
          <a:p>
            <a:pPr marL="800100" lvl="1">
              <a:buFont typeface="Arial" panose="020B0604020202020204" pitchFamily="34" charset="0"/>
              <a:buChar char="•"/>
            </a:pPr>
            <a:r>
              <a:rPr lang="en-US" sz="2000" dirty="0">
                <a:latin typeface="Arial" panose="020B0604020202020204" pitchFamily="34" charset="0"/>
                <a:cs typeface="Arial" panose="020B0604020202020204" pitchFamily="34" charset="0"/>
              </a:rPr>
              <a:t>The upper quartile of the boxplot shows that </a:t>
            </a:r>
            <a:r>
              <a:rPr lang="en-US" sz="2000" b="1" dirty="0">
                <a:highlight>
                  <a:srgbClr val="FFFF00"/>
                </a:highlight>
                <a:latin typeface="Arial" panose="020B0604020202020204" pitchFamily="34" charset="0"/>
                <a:cs typeface="Arial" panose="020B0604020202020204" pitchFamily="34" charset="0"/>
              </a:rPr>
              <a:t>75% of consumers</a:t>
            </a:r>
            <a:r>
              <a:rPr lang="en-US" sz="2000" dirty="0">
                <a:latin typeface="Arial" panose="020B0604020202020204" pitchFamily="34" charset="0"/>
                <a:cs typeface="Arial" panose="020B0604020202020204" pitchFamily="34" charset="0"/>
              </a:rPr>
              <a:t> have an average daily total step count </a:t>
            </a:r>
            <a:r>
              <a:rPr lang="en-US" sz="2000" b="1" dirty="0">
                <a:highlight>
                  <a:srgbClr val="FFFF00"/>
                </a:highlight>
                <a:latin typeface="Arial" panose="020B0604020202020204" pitchFamily="34" charset="0"/>
                <a:cs typeface="Arial" panose="020B0604020202020204" pitchFamily="34" charset="0"/>
              </a:rPr>
              <a:t>below 10,058.32</a:t>
            </a:r>
            <a:r>
              <a:rPr lang="en-US" sz="2000" dirty="0">
                <a:latin typeface="Arial" panose="020B0604020202020204" pitchFamily="34" charset="0"/>
                <a:cs typeface="Arial" panose="020B0604020202020204" pitchFamily="34" charset="0"/>
              </a:rPr>
              <a:t>.</a:t>
            </a:r>
          </a:p>
          <a:p>
            <a:pPr marL="800100" lvl="1">
              <a:buFont typeface="Arial" panose="020B0604020202020204" pitchFamily="34" charset="0"/>
              <a:buChar char="•"/>
            </a:pPr>
            <a:r>
              <a:rPr lang="en-US" sz="2000" dirty="0">
                <a:latin typeface="Arial" panose="020B0604020202020204" pitchFamily="34" charset="0"/>
                <a:cs typeface="Arial" panose="020B0604020202020204" pitchFamily="34" charset="0"/>
              </a:rPr>
              <a:t>According to this document, </a:t>
            </a:r>
            <a:r>
              <a:rPr lang="en-US" sz="2000" dirty="0">
                <a:latin typeface="Arial" panose="020B0604020202020204" pitchFamily="34" charset="0"/>
                <a:cs typeface="Arial" panose="020B0604020202020204" pitchFamily="34" charset="0"/>
                <a:hlinkClick r:id="rId2"/>
              </a:rPr>
              <a:t>Walking Meeting - Preventing Chronic Disease</a:t>
            </a:r>
            <a:r>
              <a:rPr lang="en-US" sz="2000" dirty="0">
                <a:latin typeface="Arial" panose="020B0604020202020204" pitchFamily="34" charset="0"/>
                <a:cs typeface="Arial" panose="020B0604020202020204" pitchFamily="34" charset="0"/>
              </a:rPr>
              <a:t>, The Centers for Disease Control and Prevention (CDC) recommends walking </a:t>
            </a:r>
            <a:r>
              <a:rPr lang="en-US" sz="2000" b="1" dirty="0">
                <a:latin typeface="Arial" panose="020B0604020202020204" pitchFamily="34" charset="0"/>
                <a:cs typeface="Arial" panose="020B0604020202020204" pitchFamily="34" charset="0"/>
              </a:rPr>
              <a:t>at least 10,000 steps per day</a:t>
            </a:r>
            <a:r>
              <a:rPr lang="en-US" sz="2000" dirty="0">
                <a:latin typeface="Arial" panose="020B0604020202020204" pitchFamily="34" charset="0"/>
                <a:cs typeface="Arial" panose="020B0604020202020204" pitchFamily="34" charset="0"/>
              </a:rPr>
              <a:t>. It appears that </a:t>
            </a:r>
            <a:r>
              <a:rPr lang="en-US" sz="2000" b="1" dirty="0">
                <a:latin typeface="Arial" panose="020B0604020202020204" pitchFamily="34" charset="0"/>
                <a:cs typeface="Arial" panose="020B0604020202020204" pitchFamily="34" charset="0"/>
              </a:rPr>
              <a:t>most consumers in this dataset </a:t>
            </a:r>
            <a:r>
              <a:rPr lang="en-US" sz="2000" b="1" dirty="0">
                <a:highlight>
                  <a:srgbClr val="FFFF00"/>
                </a:highlight>
                <a:latin typeface="Arial" panose="020B0604020202020204" pitchFamily="34" charset="0"/>
                <a:cs typeface="Arial" panose="020B0604020202020204" pitchFamily="34" charset="0"/>
              </a:rPr>
              <a:t>were not meeting CDC recommendations.</a:t>
            </a:r>
          </a:p>
          <a:p>
            <a:pPr marL="800100" lvl="1">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sz="1800" dirty="0">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b="1"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57150" indent="0">
              <a:buNone/>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152581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3E3094C-84D4-6DE6-D057-056F5C85FBD6}"/>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1A9F8761-5B79-7F49-2BCD-F8633E38B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6" name="Freeform 5">
            <a:extLst>
              <a:ext uri="{FF2B5EF4-FFF2-40B4-BE49-F238E27FC236}">
                <a16:creationId xmlns:a16="http://schemas.microsoft.com/office/drawing/2014/main" id="{685A8A6E-74B0-0801-AC47-D4E3FD2A2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7" name="Freeform: Shape 6">
            <a:extLst>
              <a:ext uri="{FF2B5EF4-FFF2-40B4-BE49-F238E27FC236}">
                <a16:creationId xmlns:a16="http://schemas.microsoft.com/office/drawing/2014/main" id="{06F6B013-9221-82A3-7912-54D431A13C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80041"/>
            <a:ext cx="12192000" cy="5077959"/>
          </a:xfrm>
          <a:custGeom>
            <a:avLst/>
            <a:gdLst>
              <a:gd name="connsiteX0" fmla="*/ 12192000 w 12192000"/>
              <a:gd name="connsiteY0" fmla="*/ 0 h 5077959"/>
              <a:gd name="connsiteX1" fmla="*/ 12192000 w 12192000"/>
              <a:gd name="connsiteY1" fmla="*/ 1972152 h 5077959"/>
              <a:gd name="connsiteX2" fmla="*/ 12192000 w 12192000"/>
              <a:gd name="connsiteY2" fmla="*/ 2361342 h 5077959"/>
              <a:gd name="connsiteX3" fmla="*/ 12192000 w 12192000"/>
              <a:gd name="connsiteY3" fmla="*/ 5077959 h 5077959"/>
              <a:gd name="connsiteX4" fmla="*/ 0 w 12192000"/>
              <a:gd name="connsiteY4" fmla="*/ 5077959 h 5077959"/>
              <a:gd name="connsiteX5" fmla="*/ 0 w 12192000"/>
              <a:gd name="connsiteY5" fmla="*/ 2361342 h 5077959"/>
              <a:gd name="connsiteX6" fmla="*/ 0 w 12192000"/>
              <a:gd name="connsiteY6" fmla="*/ 1972152 h 5077959"/>
              <a:gd name="connsiteX7" fmla="*/ 0 w 12192000"/>
              <a:gd name="connsiteY7" fmla="*/ 12515 h 5077959"/>
              <a:gd name="connsiteX8" fmla="*/ 108623 w 12192000"/>
              <a:gd name="connsiteY8" fmla="*/ 29540 h 5077959"/>
              <a:gd name="connsiteX9" fmla="*/ 300195 w 12192000"/>
              <a:gd name="connsiteY9" fmla="*/ 56163 h 5077959"/>
              <a:gd name="connsiteX10" fmla="*/ 527528 w 12192000"/>
              <a:gd name="connsiteY10" fmla="*/ 88041 h 5077959"/>
              <a:gd name="connsiteX11" fmla="*/ 779127 w 12192000"/>
              <a:gd name="connsiteY11" fmla="*/ 121671 h 5077959"/>
              <a:gd name="connsiteX12" fmla="*/ 1062654 w 12192000"/>
              <a:gd name="connsiteY12" fmla="*/ 157052 h 5077959"/>
              <a:gd name="connsiteX13" fmla="*/ 1371726 w 12192000"/>
              <a:gd name="connsiteY13" fmla="*/ 194535 h 5077959"/>
              <a:gd name="connsiteX14" fmla="*/ 1707616 w 12192000"/>
              <a:gd name="connsiteY14" fmla="*/ 232018 h 5077959"/>
              <a:gd name="connsiteX15" fmla="*/ 2065219 w 12192000"/>
              <a:gd name="connsiteY15" fmla="*/ 270201 h 5077959"/>
              <a:gd name="connsiteX16" fmla="*/ 2450918 w 12192000"/>
              <a:gd name="connsiteY16" fmla="*/ 305583 h 5077959"/>
              <a:gd name="connsiteX17" fmla="*/ 2854496 w 12192000"/>
              <a:gd name="connsiteY17" fmla="*/ 339562 h 5077959"/>
              <a:gd name="connsiteX18" fmla="*/ 3281065 w 12192000"/>
              <a:gd name="connsiteY18" fmla="*/ 370390 h 5077959"/>
              <a:gd name="connsiteX19" fmla="*/ 3725514 w 12192000"/>
              <a:gd name="connsiteY19" fmla="*/ 399815 h 5077959"/>
              <a:gd name="connsiteX20" fmla="*/ 4189119 w 12192000"/>
              <a:gd name="connsiteY20" fmla="*/ 427490 h 5077959"/>
              <a:gd name="connsiteX21" fmla="*/ 4426671 w 12192000"/>
              <a:gd name="connsiteY21" fmla="*/ 437298 h 5077959"/>
              <a:gd name="connsiteX22" fmla="*/ 4669330 w 12192000"/>
              <a:gd name="connsiteY22" fmla="*/ 448158 h 5077959"/>
              <a:gd name="connsiteX23" fmla="*/ 4915819 w 12192000"/>
              <a:gd name="connsiteY23" fmla="*/ 458317 h 5077959"/>
              <a:gd name="connsiteX24" fmla="*/ 5163586 w 12192000"/>
              <a:gd name="connsiteY24" fmla="*/ 464973 h 5077959"/>
              <a:gd name="connsiteX25" fmla="*/ 5416461 w 12192000"/>
              <a:gd name="connsiteY25" fmla="*/ 470928 h 5077959"/>
              <a:gd name="connsiteX26" fmla="*/ 5671892 w 12192000"/>
              <a:gd name="connsiteY26" fmla="*/ 477234 h 5077959"/>
              <a:gd name="connsiteX27" fmla="*/ 5932430 w 12192000"/>
              <a:gd name="connsiteY27" fmla="*/ 481437 h 5077959"/>
              <a:gd name="connsiteX28" fmla="*/ 6195523 w 12192000"/>
              <a:gd name="connsiteY28" fmla="*/ 481437 h 5077959"/>
              <a:gd name="connsiteX29" fmla="*/ 6461170 w 12192000"/>
              <a:gd name="connsiteY29" fmla="*/ 483539 h 5077959"/>
              <a:gd name="connsiteX30" fmla="*/ 6729372 w 12192000"/>
              <a:gd name="connsiteY30" fmla="*/ 481437 h 5077959"/>
              <a:gd name="connsiteX31" fmla="*/ 7001406 w 12192000"/>
              <a:gd name="connsiteY31" fmla="*/ 477234 h 5077959"/>
              <a:gd name="connsiteX32" fmla="*/ 7273439 w 12192000"/>
              <a:gd name="connsiteY32" fmla="*/ 473380 h 5077959"/>
              <a:gd name="connsiteX33" fmla="*/ 7549303 w 12192000"/>
              <a:gd name="connsiteY33" fmla="*/ 464973 h 5077959"/>
              <a:gd name="connsiteX34" fmla="*/ 7827722 w 12192000"/>
              <a:gd name="connsiteY34" fmla="*/ 456215 h 5077959"/>
              <a:gd name="connsiteX35" fmla="*/ 8106140 w 12192000"/>
              <a:gd name="connsiteY35" fmla="*/ 446056 h 5077959"/>
              <a:gd name="connsiteX36" fmla="*/ 8387114 w 12192000"/>
              <a:gd name="connsiteY36" fmla="*/ 431694 h 5077959"/>
              <a:gd name="connsiteX37" fmla="*/ 8670640 w 12192000"/>
              <a:gd name="connsiteY37" fmla="*/ 414528 h 5077959"/>
              <a:gd name="connsiteX38" fmla="*/ 8955446 w 12192000"/>
              <a:gd name="connsiteY38" fmla="*/ 398064 h 5077959"/>
              <a:gd name="connsiteX39" fmla="*/ 9240250 w 12192000"/>
              <a:gd name="connsiteY39" fmla="*/ 377045 h 5077959"/>
              <a:gd name="connsiteX40" fmla="*/ 9528886 w 12192000"/>
              <a:gd name="connsiteY40" fmla="*/ 351823 h 5077959"/>
              <a:gd name="connsiteX41" fmla="*/ 9813691 w 12192000"/>
              <a:gd name="connsiteY41" fmla="*/ 326601 h 5077959"/>
              <a:gd name="connsiteX42" fmla="*/ 10103603 w 12192000"/>
              <a:gd name="connsiteY42" fmla="*/ 297525 h 5077959"/>
              <a:gd name="connsiteX43" fmla="*/ 10394794 w 12192000"/>
              <a:gd name="connsiteY43" fmla="*/ 265647 h 5077959"/>
              <a:gd name="connsiteX44" fmla="*/ 10682153 w 12192000"/>
              <a:gd name="connsiteY44" fmla="*/ 232018 h 5077959"/>
              <a:gd name="connsiteX45" fmla="*/ 10973344 w 12192000"/>
              <a:gd name="connsiteY45" fmla="*/ 192783 h 5077959"/>
              <a:gd name="connsiteX46" fmla="*/ 11263257 w 12192000"/>
              <a:gd name="connsiteY46" fmla="*/ 150746 h 5077959"/>
              <a:gd name="connsiteX47" fmla="*/ 11554448 w 12192000"/>
              <a:gd name="connsiteY47" fmla="*/ 109060 h 5077959"/>
              <a:gd name="connsiteX48" fmla="*/ 11844360 w 12192000"/>
              <a:gd name="connsiteY48" fmla="*/ 60367 h 5077959"/>
              <a:gd name="connsiteX49" fmla="*/ 12132996 w 12192000"/>
              <a:gd name="connsiteY49" fmla="*/ 10623 h 507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2192000" h="5077959">
                <a:moveTo>
                  <a:pt x="12192000" y="0"/>
                </a:moveTo>
                <a:lnTo>
                  <a:pt x="12192000" y="1972152"/>
                </a:lnTo>
                <a:lnTo>
                  <a:pt x="12192000" y="2361342"/>
                </a:lnTo>
                <a:lnTo>
                  <a:pt x="12192000" y="5077959"/>
                </a:lnTo>
                <a:lnTo>
                  <a:pt x="0" y="5077959"/>
                </a:lnTo>
                <a:lnTo>
                  <a:pt x="0" y="2361342"/>
                </a:lnTo>
                <a:lnTo>
                  <a:pt x="0" y="1972152"/>
                </a:lnTo>
                <a:lnTo>
                  <a:pt x="0" y="12515"/>
                </a:lnTo>
                <a:lnTo>
                  <a:pt x="108623" y="29540"/>
                </a:lnTo>
                <a:lnTo>
                  <a:pt x="300195" y="56163"/>
                </a:lnTo>
                <a:lnTo>
                  <a:pt x="527528" y="88041"/>
                </a:lnTo>
                <a:lnTo>
                  <a:pt x="779127" y="121671"/>
                </a:lnTo>
                <a:lnTo>
                  <a:pt x="1062654" y="157052"/>
                </a:lnTo>
                <a:lnTo>
                  <a:pt x="1371726" y="194535"/>
                </a:lnTo>
                <a:lnTo>
                  <a:pt x="1707616" y="232018"/>
                </a:lnTo>
                <a:lnTo>
                  <a:pt x="2065219" y="270201"/>
                </a:lnTo>
                <a:lnTo>
                  <a:pt x="2450918" y="305583"/>
                </a:lnTo>
                <a:lnTo>
                  <a:pt x="2854496" y="339562"/>
                </a:lnTo>
                <a:lnTo>
                  <a:pt x="3281065" y="370390"/>
                </a:lnTo>
                <a:lnTo>
                  <a:pt x="3725514" y="399815"/>
                </a:lnTo>
                <a:lnTo>
                  <a:pt x="4189119" y="427490"/>
                </a:lnTo>
                <a:lnTo>
                  <a:pt x="4426671" y="437298"/>
                </a:lnTo>
                <a:lnTo>
                  <a:pt x="4669330" y="448158"/>
                </a:lnTo>
                <a:lnTo>
                  <a:pt x="4915819" y="458317"/>
                </a:lnTo>
                <a:lnTo>
                  <a:pt x="5163586" y="464973"/>
                </a:lnTo>
                <a:lnTo>
                  <a:pt x="5416461" y="470928"/>
                </a:lnTo>
                <a:lnTo>
                  <a:pt x="5671892" y="477234"/>
                </a:lnTo>
                <a:lnTo>
                  <a:pt x="5932430" y="481437"/>
                </a:lnTo>
                <a:lnTo>
                  <a:pt x="6195523" y="481437"/>
                </a:lnTo>
                <a:lnTo>
                  <a:pt x="6461170" y="483539"/>
                </a:lnTo>
                <a:lnTo>
                  <a:pt x="6729372" y="481437"/>
                </a:lnTo>
                <a:lnTo>
                  <a:pt x="7001406" y="477234"/>
                </a:lnTo>
                <a:lnTo>
                  <a:pt x="7273439" y="473380"/>
                </a:lnTo>
                <a:lnTo>
                  <a:pt x="7549303" y="464973"/>
                </a:lnTo>
                <a:lnTo>
                  <a:pt x="7827722" y="456215"/>
                </a:lnTo>
                <a:lnTo>
                  <a:pt x="8106140" y="446056"/>
                </a:lnTo>
                <a:lnTo>
                  <a:pt x="8387114" y="431694"/>
                </a:lnTo>
                <a:lnTo>
                  <a:pt x="8670640" y="414528"/>
                </a:lnTo>
                <a:lnTo>
                  <a:pt x="8955446" y="398064"/>
                </a:lnTo>
                <a:lnTo>
                  <a:pt x="9240250" y="377045"/>
                </a:lnTo>
                <a:lnTo>
                  <a:pt x="9528886" y="351823"/>
                </a:lnTo>
                <a:lnTo>
                  <a:pt x="9813691" y="326601"/>
                </a:lnTo>
                <a:lnTo>
                  <a:pt x="10103603" y="297525"/>
                </a:lnTo>
                <a:lnTo>
                  <a:pt x="10394794" y="265647"/>
                </a:lnTo>
                <a:lnTo>
                  <a:pt x="10682153" y="232018"/>
                </a:lnTo>
                <a:lnTo>
                  <a:pt x="10973344" y="192783"/>
                </a:lnTo>
                <a:lnTo>
                  <a:pt x="11263257" y="150746"/>
                </a:lnTo>
                <a:lnTo>
                  <a:pt x="11554448" y="109060"/>
                </a:lnTo>
                <a:lnTo>
                  <a:pt x="11844360" y="60367"/>
                </a:lnTo>
                <a:lnTo>
                  <a:pt x="12132996" y="10623"/>
                </a:lnTo>
                <a:close/>
              </a:path>
            </a:pathLst>
          </a:custGeom>
          <a:solidFill>
            <a:srgbClr val="FFFFFF"/>
          </a:solidFill>
          <a:ln>
            <a:noFill/>
          </a:ln>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nvGrpSpPr>
          <p:cNvPr id="9" name="Group 8">
            <a:extLst>
              <a:ext uri="{FF2B5EF4-FFF2-40B4-BE49-F238E27FC236}">
                <a16:creationId xmlns:a16="http://schemas.microsoft.com/office/drawing/2014/main" id="{961D7BE2-CDFB-6C9C-6B32-25F166ED2A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15" name="Rectangle 14">
              <a:extLst>
                <a:ext uri="{FF2B5EF4-FFF2-40B4-BE49-F238E27FC236}">
                  <a16:creationId xmlns:a16="http://schemas.microsoft.com/office/drawing/2014/main" id="{39133D6E-BCAD-3E37-871B-EE6618BA2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1" name="Freeform 5">
              <a:extLst>
                <a:ext uri="{FF2B5EF4-FFF2-40B4-BE49-F238E27FC236}">
                  <a16:creationId xmlns:a16="http://schemas.microsoft.com/office/drawing/2014/main" id="{7BCF6E4F-94D5-2935-546B-E4EDB576F7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grpSp>
      <p:sp>
        <p:nvSpPr>
          <p:cNvPr id="2" name="Title 1">
            <a:extLst>
              <a:ext uri="{FF2B5EF4-FFF2-40B4-BE49-F238E27FC236}">
                <a16:creationId xmlns:a16="http://schemas.microsoft.com/office/drawing/2014/main" id="{FD71777D-AE2C-41D3-36A4-6A987DB28175}"/>
              </a:ext>
            </a:extLst>
          </p:cNvPr>
          <p:cNvSpPr>
            <a:spLocks noGrp="1"/>
          </p:cNvSpPr>
          <p:nvPr>
            <p:ph type="title"/>
          </p:nvPr>
        </p:nvSpPr>
        <p:spPr>
          <a:xfrm>
            <a:off x="825910" y="838200"/>
            <a:ext cx="10137058" cy="977900"/>
          </a:xfrm>
        </p:spPr>
        <p:txBody>
          <a:bodyPr>
            <a:normAutofit/>
          </a:bodyPr>
          <a:lstStyle/>
          <a:p>
            <a:r>
              <a:rPr lang="en-US" sz="2800" dirty="0">
                <a:solidFill>
                  <a:srgbClr val="FFFFFF"/>
                </a:solidFill>
                <a:latin typeface="Arial Black" panose="020B0A04020102020204" pitchFamily="34" charset="0"/>
              </a:rPr>
              <a:t>Key Findings: Daily Activity Tracking</a:t>
            </a:r>
          </a:p>
        </p:txBody>
      </p:sp>
      <p:sp>
        <p:nvSpPr>
          <p:cNvPr id="3" name="Content Placeholder 2">
            <a:extLst>
              <a:ext uri="{FF2B5EF4-FFF2-40B4-BE49-F238E27FC236}">
                <a16:creationId xmlns:a16="http://schemas.microsoft.com/office/drawing/2014/main" id="{E034725C-AB70-0991-4A5A-2197F73CAE21}"/>
              </a:ext>
            </a:extLst>
          </p:cNvPr>
          <p:cNvSpPr>
            <a:spLocks noGrp="1"/>
          </p:cNvSpPr>
          <p:nvPr>
            <p:ph idx="1"/>
          </p:nvPr>
        </p:nvSpPr>
        <p:spPr>
          <a:xfrm>
            <a:off x="388226" y="2270234"/>
            <a:ext cx="11415549" cy="4414345"/>
          </a:xfrm>
        </p:spPr>
        <p:txBody>
          <a:bodyPr>
            <a:normAutofit/>
          </a:bodyPr>
          <a:lstStyle/>
          <a:p>
            <a:pPr marL="800100" lvl="1">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sz="1800" dirty="0">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b="1"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57150" indent="0">
              <a:buNone/>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graphicFrame>
        <p:nvGraphicFramePr>
          <p:cNvPr id="4" name="Object 3">
            <a:extLst>
              <a:ext uri="{FF2B5EF4-FFF2-40B4-BE49-F238E27FC236}">
                <a16:creationId xmlns:a16="http://schemas.microsoft.com/office/drawing/2014/main" id="{E411435F-BEB7-FA25-3A07-EB8B1CC115F5}"/>
              </a:ext>
            </a:extLst>
          </p:cNvPr>
          <p:cNvGraphicFramePr>
            <a:graphicFrameLocks noChangeAspect="1"/>
          </p:cNvGraphicFramePr>
          <p:nvPr>
            <p:extLst>
              <p:ext uri="{D42A27DB-BD31-4B8C-83A1-F6EECF244321}">
                <p14:modId xmlns:p14="http://schemas.microsoft.com/office/powerpoint/2010/main" val="1413377406"/>
              </p:ext>
            </p:extLst>
          </p:nvPr>
        </p:nvGraphicFramePr>
        <p:xfrm>
          <a:off x="825910" y="2264762"/>
          <a:ext cx="10441858" cy="4519496"/>
        </p:xfrm>
        <a:graphic>
          <a:graphicData uri="http://schemas.openxmlformats.org/presentationml/2006/ole">
            <mc:AlternateContent xmlns:mc="http://schemas.openxmlformats.org/markup-compatibility/2006">
              <mc:Choice xmlns:v="urn:schemas-microsoft-com:vml" Requires="v">
                <p:oleObj name="Worksheet" r:id="rId2" imgW="10447126" imgH="5859646" progId="Excel.Sheet.12">
                  <p:embed/>
                </p:oleObj>
              </mc:Choice>
              <mc:Fallback>
                <p:oleObj name="Worksheet" r:id="rId2" imgW="10447126" imgH="5859646" progId="Excel.Sheet.12">
                  <p:embed/>
                  <p:pic>
                    <p:nvPicPr>
                      <p:cNvPr id="0" name=""/>
                      <p:cNvPicPr/>
                      <p:nvPr/>
                    </p:nvPicPr>
                    <p:blipFill>
                      <a:blip r:embed="rId3"/>
                      <a:stretch>
                        <a:fillRect/>
                      </a:stretch>
                    </p:blipFill>
                    <p:spPr>
                      <a:xfrm>
                        <a:off x="825910" y="2264762"/>
                        <a:ext cx="10441858" cy="4519496"/>
                      </a:xfrm>
                      <a:prstGeom prst="rect">
                        <a:avLst/>
                      </a:prstGeom>
                    </p:spPr>
                  </p:pic>
                </p:oleObj>
              </mc:Fallback>
            </mc:AlternateContent>
          </a:graphicData>
        </a:graphic>
      </p:graphicFrame>
    </p:spTree>
    <p:extLst>
      <p:ext uri="{BB962C8B-B14F-4D97-AF65-F5344CB8AC3E}">
        <p14:creationId xmlns:p14="http://schemas.microsoft.com/office/powerpoint/2010/main" val="1944246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0BFD5C5-982F-B792-29B8-FF90B7849F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CEA43A-1E18-6F25-885A-B1F9AC14DF7C}"/>
              </a:ext>
            </a:extLst>
          </p:cNvPr>
          <p:cNvSpPr>
            <a:spLocks noGrp="1"/>
          </p:cNvSpPr>
          <p:nvPr>
            <p:ph type="title"/>
          </p:nvPr>
        </p:nvSpPr>
        <p:spPr>
          <a:xfrm>
            <a:off x="4683125" y="499533"/>
            <a:ext cx="6562726" cy="1658198"/>
          </a:xfrm>
        </p:spPr>
        <p:txBody>
          <a:bodyPr>
            <a:normAutofit/>
          </a:bodyPr>
          <a:lstStyle/>
          <a:p>
            <a:r>
              <a:rPr lang="en-US" b="1">
                <a:latin typeface="Arial Black" panose="020B0A04020102020204" pitchFamily="34" charset="0"/>
              </a:rPr>
              <a:t>Statement of Business Task</a:t>
            </a:r>
          </a:p>
        </p:txBody>
      </p:sp>
      <p:pic>
        <p:nvPicPr>
          <p:cNvPr id="13" name="Picture 12" descr="Graph">
            <a:extLst>
              <a:ext uri="{FF2B5EF4-FFF2-40B4-BE49-F238E27FC236}">
                <a16:creationId xmlns:a16="http://schemas.microsoft.com/office/drawing/2014/main" id="{CF551ADC-144F-203B-70C5-5AACBCDB679E}"/>
              </a:ext>
            </a:extLst>
          </p:cNvPr>
          <p:cNvPicPr>
            <a:picLocks noChangeAspect="1"/>
          </p:cNvPicPr>
          <p:nvPr/>
        </p:nvPicPr>
        <p:blipFill rotWithShape="1">
          <a:blip r:embed="rId2"/>
          <a:srcRect l="23871" r="39005" b="1"/>
          <a:stretch/>
        </p:blipFill>
        <p:spPr>
          <a:xfrm>
            <a:off x="20" y="10"/>
            <a:ext cx="4077443" cy="6864408"/>
          </a:xfrm>
          <a:prstGeom prst="rect">
            <a:avLst/>
          </a:prstGeom>
        </p:spPr>
      </p:pic>
      <p:sp>
        <p:nvSpPr>
          <p:cNvPr id="3" name="Content Placeholder 2">
            <a:extLst>
              <a:ext uri="{FF2B5EF4-FFF2-40B4-BE49-F238E27FC236}">
                <a16:creationId xmlns:a16="http://schemas.microsoft.com/office/drawing/2014/main" id="{72FDE997-EB78-4AE7-1849-9BE6D3F86A6C}"/>
              </a:ext>
            </a:extLst>
          </p:cNvPr>
          <p:cNvSpPr>
            <a:spLocks noGrp="1"/>
          </p:cNvSpPr>
          <p:nvPr>
            <p:ph idx="1"/>
          </p:nvPr>
        </p:nvSpPr>
        <p:spPr>
          <a:xfrm>
            <a:off x="4702557" y="2011680"/>
            <a:ext cx="6428994" cy="3766185"/>
          </a:xfrm>
        </p:spPr>
        <p:txBody>
          <a:bodyPr>
            <a:normAutofit/>
          </a:bodyPr>
          <a:lstStyle/>
          <a:p>
            <a:pPr marL="0" indent="0">
              <a:buNone/>
            </a:pPr>
            <a:endParaRPr lang="en-US" dirty="0">
              <a:latin typeface="Arial" panose="020B0604020202020204" pitchFamily="34" charset="0"/>
              <a:cs typeface="Arial" panose="020B0604020202020204" pitchFamily="34" charset="0"/>
            </a:endParaRPr>
          </a:p>
          <a:p>
            <a:pPr marL="0" indent="0">
              <a:buNone/>
            </a:pPr>
            <a:r>
              <a:rPr lang="en-US" sz="3200" dirty="0">
                <a:latin typeface="Arial" panose="020B0604020202020204" pitchFamily="34" charset="0"/>
                <a:cs typeface="Arial" panose="020B0604020202020204" pitchFamily="34" charset="0"/>
              </a:rPr>
              <a:t>Analyze publicly available fitness tracker (smart device) usage data to discover trends which may help influence the marketing strategy for a wellness technology company.</a:t>
            </a:r>
          </a:p>
        </p:txBody>
      </p:sp>
    </p:spTree>
    <p:extLst>
      <p:ext uri="{BB962C8B-B14F-4D97-AF65-F5344CB8AC3E}">
        <p14:creationId xmlns:p14="http://schemas.microsoft.com/office/powerpoint/2010/main" val="26578597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7D57E99-B0E3-0D59-4718-EE8CD57F5C08}"/>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CCC8C276-B838-D55D-EC80-84F57E3823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6" name="Freeform 5">
            <a:extLst>
              <a:ext uri="{FF2B5EF4-FFF2-40B4-BE49-F238E27FC236}">
                <a16:creationId xmlns:a16="http://schemas.microsoft.com/office/drawing/2014/main" id="{4DA0385A-D4BE-24A8-EA14-14F505726C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7" name="Freeform: Shape 6">
            <a:extLst>
              <a:ext uri="{FF2B5EF4-FFF2-40B4-BE49-F238E27FC236}">
                <a16:creationId xmlns:a16="http://schemas.microsoft.com/office/drawing/2014/main" id="{742ACD4B-15E7-BEEB-7E79-8BEC419374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80041"/>
            <a:ext cx="12192000" cy="5077959"/>
          </a:xfrm>
          <a:custGeom>
            <a:avLst/>
            <a:gdLst>
              <a:gd name="connsiteX0" fmla="*/ 12192000 w 12192000"/>
              <a:gd name="connsiteY0" fmla="*/ 0 h 5077959"/>
              <a:gd name="connsiteX1" fmla="*/ 12192000 w 12192000"/>
              <a:gd name="connsiteY1" fmla="*/ 1972152 h 5077959"/>
              <a:gd name="connsiteX2" fmla="*/ 12192000 w 12192000"/>
              <a:gd name="connsiteY2" fmla="*/ 2361342 h 5077959"/>
              <a:gd name="connsiteX3" fmla="*/ 12192000 w 12192000"/>
              <a:gd name="connsiteY3" fmla="*/ 5077959 h 5077959"/>
              <a:gd name="connsiteX4" fmla="*/ 0 w 12192000"/>
              <a:gd name="connsiteY4" fmla="*/ 5077959 h 5077959"/>
              <a:gd name="connsiteX5" fmla="*/ 0 w 12192000"/>
              <a:gd name="connsiteY5" fmla="*/ 2361342 h 5077959"/>
              <a:gd name="connsiteX6" fmla="*/ 0 w 12192000"/>
              <a:gd name="connsiteY6" fmla="*/ 1972152 h 5077959"/>
              <a:gd name="connsiteX7" fmla="*/ 0 w 12192000"/>
              <a:gd name="connsiteY7" fmla="*/ 12515 h 5077959"/>
              <a:gd name="connsiteX8" fmla="*/ 108623 w 12192000"/>
              <a:gd name="connsiteY8" fmla="*/ 29540 h 5077959"/>
              <a:gd name="connsiteX9" fmla="*/ 300195 w 12192000"/>
              <a:gd name="connsiteY9" fmla="*/ 56163 h 5077959"/>
              <a:gd name="connsiteX10" fmla="*/ 527528 w 12192000"/>
              <a:gd name="connsiteY10" fmla="*/ 88041 h 5077959"/>
              <a:gd name="connsiteX11" fmla="*/ 779127 w 12192000"/>
              <a:gd name="connsiteY11" fmla="*/ 121671 h 5077959"/>
              <a:gd name="connsiteX12" fmla="*/ 1062654 w 12192000"/>
              <a:gd name="connsiteY12" fmla="*/ 157052 h 5077959"/>
              <a:gd name="connsiteX13" fmla="*/ 1371726 w 12192000"/>
              <a:gd name="connsiteY13" fmla="*/ 194535 h 5077959"/>
              <a:gd name="connsiteX14" fmla="*/ 1707616 w 12192000"/>
              <a:gd name="connsiteY14" fmla="*/ 232018 h 5077959"/>
              <a:gd name="connsiteX15" fmla="*/ 2065219 w 12192000"/>
              <a:gd name="connsiteY15" fmla="*/ 270201 h 5077959"/>
              <a:gd name="connsiteX16" fmla="*/ 2450918 w 12192000"/>
              <a:gd name="connsiteY16" fmla="*/ 305583 h 5077959"/>
              <a:gd name="connsiteX17" fmla="*/ 2854496 w 12192000"/>
              <a:gd name="connsiteY17" fmla="*/ 339562 h 5077959"/>
              <a:gd name="connsiteX18" fmla="*/ 3281065 w 12192000"/>
              <a:gd name="connsiteY18" fmla="*/ 370390 h 5077959"/>
              <a:gd name="connsiteX19" fmla="*/ 3725514 w 12192000"/>
              <a:gd name="connsiteY19" fmla="*/ 399815 h 5077959"/>
              <a:gd name="connsiteX20" fmla="*/ 4189119 w 12192000"/>
              <a:gd name="connsiteY20" fmla="*/ 427490 h 5077959"/>
              <a:gd name="connsiteX21" fmla="*/ 4426671 w 12192000"/>
              <a:gd name="connsiteY21" fmla="*/ 437298 h 5077959"/>
              <a:gd name="connsiteX22" fmla="*/ 4669330 w 12192000"/>
              <a:gd name="connsiteY22" fmla="*/ 448158 h 5077959"/>
              <a:gd name="connsiteX23" fmla="*/ 4915819 w 12192000"/>
              <a:gd name="connsiteY23" fmla="*/ 458317 h 5077959"/>
              <a:gd name="connsiteX24" fmla="*/ 5163586 w 12192000"/>
              <a:gd name="connsiteY24" fmla="*/ 464973 h 5077959"/>
              <a:gd name="connsiteX25" fmla="*/ 5416461 w 12192000"/>
              <a:gd name="connsiteY25" fmla="*/ 470928 h 5077959"/>
              <a:gd name="connsiteX26" fmla="*/ 5671892 w 12192000"/>
              <a:gd name="connsiteY26" fmla="*/ 477234 h 5077959"/>
              <a:gd name="connsiteX27" fmla="*/ 5932430 w 12192000"/>
              <a:gd name="connsiteY27" fmla="*/ 481437 h 5077959"/>
              <a:gd name="connsiteX28" fmla="*/ 6195523 w 12192000"/>
              <a:gd name="connsiteY28" fmla="*/ 481437 h 5077959"/>
              <a:gd name="connsiteX29" fmla="*/ 6461170 w 12192000"/>
              <a:gd name="connsiteY29" fmla="*/ 483539 h 5077959"/>
              <a:gd name="connsiteX30" fmla="*/ 6729372 w 12192000"/>
              <a:gd name="connsiteY30" fmla="*/ 481437 h 5077959"/>
              <a:gd name="connsiteX31" fmla="*/ 7001406 w 12192000"/>
              <a:gd name="connsiteY31" fmla="*/ 477234 h 5077959"/>
              <a:gd name="connsiteX32" fmla="*/ 7273439 w 12192000"/>
              <a:gd name="connsiteY32" fmla="*/ 473380 h 5077959"/>
              <a:gd name="connsiteX33" fmla="*/ 7549303 w 12192000"/>
              <a:gd name="connsiteY33" fmla="*/ 464973 h 5077959"/>
              <a:gd name="connsiteX34" fmla="*/ 7827722 w 12192000"/>
              <a:gd name="connsiteY34" fmla="*/ 456215 h 5077959"/>
              <a:gd name="connsiteX35" fmla="*/ 8106140 w 12192000"/>
              <a:gd name="connsiteY35" fmla="*/ 446056 h 5077959"/>
              <a:gd name="connsiteX36" fmla="*/ 8387114 w 12192000"/>
              <a:gd name="connsiteY36" fmla="*/ 431694 h 5077959"/>
              <a:gd name="connsiteX37" fmla="*/ 8670640 w 12192000"/>
              <a:gd name="connsiteY37" fmla="*/ 414528 h 5077959"/>
              <a:gd name="connsiteX38" fmla="*/ 8955446 w 12192000"/>
              <a:gd name="connsiteY38" fmla="*/ 398064 h 5077959"/>
              <a:gd name="connsiteX39" fmla="*/ 9240250 w 12192000"/>
              <a:gd name="connsiteY39" fmla="*/ 377045 h 5077959"/>
              <a:gd name="connsiteX40" fmla="*/ 9528886 w 12192000"/>
              <a:gd name="connsiteY40" fmla="*/ 351823 h 5077959"/>
              <a:gd name="connsiteX41" fmla="*/ 9813691 w 12192000"/>
              <a:gd name="connsiteY41" fmla="*/ 326601 h 5077959"/>
              <a:gd name="connsiteX42" fmla="*/ 10103603 w 12192000"/>
              <a:gd name="connsiteY42" fmla="*/ 297525 h 5077959"/>
              <a:gd name="connsiteX43" fmla="*/ 10394794 w 12192000"/>
              <a:gd name="connsiteY43" fmla="*/ 265647 h 5077959"/>
              <a:gd name="connsiteX44" fmla="*/ 10682153 w 12192000"/>
              <a:gd name="connsiteY44" fmla="*/ 232018 h 5077959"/>
              <a:gd name="connsiteX45" fmla="*/ 10973344 w 12192000"/>
              <a:gd name="connsiteY45" fmla="*/ 192783 h 5077959"/>
              <a:gd name="connsiteX46" fmla="*/ 11263257 w 12192000"/>
              <a:gd name="connsiteY46" fmla="*/ 150746 h 5077959"/>
              <a:gd name="connsiteX47" fmla="*/ 11554448 w 12192000"/>
              <a:gd name="connsiteY47" fmla="*/ 109060 h 5077959"/>
              <a:gd name="connsiteX48" fmla="*/ 11844360 w 12192000"/>
              <a:gd name="connsiteY48" fmla="*/ 60367 h 5077959"/>
              <a:gd name="connsiteX49" fmla="*/ 12132996 w 12192000"/>
              <a:gd name="connsiteY49" fmla="*/ 10623 h 507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2192000" h="5077959">
                <a:moveTo>
                  <a:pt x="12192000" y="0"/>
                </a:moveTo>
                <a:lnTo>
                  <a:pt x="12192000" y="1972152"/>
                </a:lnTo>
                <a:lnTo>
                  <a:pt x="12192000" y="2361342"/>
                </a:lnTo>
                <a:lnTo>
                  <a:pt x="12192000" y="5077959"/>
                </a:lnTo>
                <a:lnTo>
                  <a:pt x="0" y="5077959"/>
                </a:lnTo>
                <a:lnTo>
                  <a:pt x="0" y="2361342"/>
                </a:lnTo>
                <a:lnTo>
                  <a:pt x="0" y="1972152"/>
                </a:lnTo>
                <a:lnTo>
                  <a:pt x="0" y="12515"/>
                </a:lnTo>
                <a:lnTo>
                  <a:pt x="108623" y="29540"/>
                </a:lnTo>
                <a:lnTo>
                  <a:pt x="300195" y="56163"/>
                </a:lnTo>
                <a:lnTo>
                  <a:pt x="527528" y="88041"/>
                </a:lnTo>
                <a:lnTo>
                  <a:pt x="779127" y="121671"/>
                </a:lnTo>
                <a:lnTo>
                  <a:pt x="1062654" y="157052"/>
                </a:lnTo>
                <a:lnTo>
                  <a:pt x="1371726" y="194535"/>
                </a:lnTo>
                <a:lnTo>
                  <a:pt x="1707616" y="232018"/>
                </a:lnTo>
                <a:lnTo>
                  <a:pt x="2065219" y="270201"/>
                </a:lnTo>
                <a:lnTo>
                  <a:pt x="2450918" y="305583"/>
                </a:lnTo>
                <a:lnTo>
                  <a:pt x="2854496" y="339562"/>
                </a:lnTo>
                <a:lnTo>
                  <a:pt x="3281065" y="370390"/>
                </a:lnTo>
                <a:lnTo>
                  <a:pt x="3725514" y="399815"/>
                </a:lnTo>
                <a:lnTo>
                  <a:pt x="4189119" y="427490"/>
                </a:lnTo>
                <a:lnTo>
                  <a:pt x="4426671" y="437298"/>
                </a:lnTo>
                <a:lnTo>
                  <a:pt x="4669330" y="448158"/>
                </a:lnTo>
                <a:lnTo>
                  <a:pt x="4915819" y="458317"/>
                </a:lnTo>
                <a:lnTo>
                  <a:pt x="5163586" y="464973"/>
                </a:lnTo>
                <a:lnTo>
                  <a:pt x="5416461" y="470928"/>
                </a:lnTo>
                <a:lnTo>
                  <a:pt x="5671892" y="477234"/>
                </a:lnTo>
                <a:lnTo>
                  <a:pt x="5932430" y="481437"/>
                </a:lnTo>
                <a:lnTo>
                  <a:pt x="6195523" y="481437"/>
                </a:lnTo>
                <a:lnTo>
                  <a:pt x="6461170" y="483539"/>
                </a:lnTo>
                <a:lnTo>
                  <a:pt x="6729372" y="481437"/>
                </a:lnTo>
                <a:lnTo>
                  <a:pt x="7001406" y="477234"/>
                </a:lnTo>
                <a:lnTo>
                  <a:pt x="7273439" y="473380"/>
                </a:lnTo>
                <a:lnTo>
                  <a:pt x="7549303" y="464973"/>
                </a:lnTo>
                <a:lnTo>
                  <a:pt x="7827722" y="456215"/>
                </a:lnTo>
                <a:lnTo>
                  <a:pt x="8106140" y="446056"/>
                </a:lnTo>
                <a:lnTo>
                  <a:pt x="8387114" y="431694"/>
                </a:lnTo>
                <a:lnTo>
                  <a:pt x="8670640" y="414528"/>
                </a:lnTo>
                <a:lnTo>
                  <a:pt x="8955446" y="398064"/>
                </a:lnTo>
                <a:lnTo>
                  <a:pt x="9240250" y="377045"/>
                </a:lnTo>
                <a:lnTo>
                  <a:pt x="9528886" y="351823"/>
                </a:lnTo>
                <a:lnTo>
                  <a:pt x="9813691" y="326601"/>
                </a:lnTo>
                <a:lnTo>
                  <a:pt x="10103603" y="297525"/>
                </a:lnTo>
                <a:lnTo>
                  <a:pt x="10394794" y="265647"/>
                </a:lnTo>
                <a:lnTo>
                  <a:pt x="10682153" y="232018"/>
                </a:lnTo>
                <a:lnTo>
                  <a:pt x="10973344" y="192783"/>
                </a:lnTo>
                <a:lnTo>
                  <a:pt x="11263257" y="150746"/>
                </a:lnTo>
                <a:lnTo>
                  <a:pt x="11554448" y="109060"/>
                </a:lnTo>
                <a:lnTo>
                  <a:pt x="11844360" y="60367"/>
                </a:lnTo>
                <a:lnTo>
                  <a:pt x="12132996" y="10623"/>
                </a:lnTo>
                <a:close/>
              </a:path>
            </a:pathLst>
          </a:custGeom>
          <a:solidFill>
            <a:srgbClr val="FFFFFF"/>
          </a:solidFill>
          <a:ln>
            <a:noFill/>
          </a:ln>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nvGrpSpPr>
          <p:cNvPr id="9" name="Group 8">
            <a:extLst>
              <a:ext uri="{FF2B5EF4-FFF2-40B4-BE49-F238E27FC236}">
                <a16:creationId xmlns:a16="http://schemas.microsoft.com/office/drawing/2014/main" id="{8DF4CC17-B04D-B463-3715-5A340158CD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15" name="Rectangle 14">
              <a:extLst>
                <a:ext uri="{FF2B5EF4-FFF2-40B4-BE49-F238E27FC236}">
                  <a16:creationId xmlns:a16="http://schemas.microsoft.com/office/drawing/2014/main" id="{2FD7EBF3-01EE-D03B-7182-85457CD4AA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1" name="Freeform 5">
              <a:extLst>
                <a:ext uri="{FF2B5EF4-FFF2-40B4-BE49-F238E27FC236}">
                  <a16:creationId xmlns:a16="http://schemas.microsoft.com/office/drawing/2014/main" id="{D24103F9-E395-4FE0-8AD6-84098D37C3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grpSp>
      <p:sp>
        <p:nvSpPr>
          <p:cNvPr id="2" name="Title 1">
            <a:extLst>
              <a:ext uri="{FF2B5EF4-FFF2-40B4-BE49-F238E27FC236}">
                <a16:creationId xmlns:a16="http://schemas.microsoft.com/office/drawing/2014/main" id="{F484CCE8-799A-59C6-B2A6-2060A56FEBC1}"/>
              </a:ext>
            </a:extLst>
          </p:cNvPr>
          <p:cNvSpPr>
            <a:spLocks noGrp="1"/>
          </p:cNvSpPr>
          <p:nvPr>
            <p:ph type="title"/>
          </p:nvPr>
        </p:nvSpPr>
        <p:spPr>
          <a:xfrm>
            <a:off x="825910" y="838200"/>
            <a:ext cx="10137058" cy="977900"/>
          </a:xfrm>
        </p:spPr>
        <p:txBody>
          <a:bodyPr>
            <a:normAutofit/>
          </a:bodyPr>
          <a:lstStyle/>
          <a:p>
            <a:r>
              <a:rPr lang="en-US" sz="2800" dirty="0">
                <a:solidFill>
                  <a:srgbClr val="FFFFFF"/>
                </a:solidFill>
                <a:latin typeface="Arial Black" panose="020B0A04020102020204" pitchFamily="34" charset="0"/>
              </a:rPr>
              <a:t>Key Findings: Daily Activity Tracking</a:t>
            </a:r>
          </a:p>
        </p:txBody>
      </p:sp>
      <p:sp>
        <p:nvSpPr>
          <p:cNvPr id="3" name="Content Placeholder 2">
            <a:extLst>
              <a:ext uri="{FF2B5EF4-FFF2-40B4-BE49-F238E27FC236}">
                <a16:creationId xmlns:a16="http://schemas.microsoft.com/office/drawing/2014/main" id="{9A1E6D80-1706-0C1D-A956-F8A74C2FBD98}"/>
              </a:ext>
            </a:extLst>
          </p:cNvPr>
          <p:cNvSpPr>
            <a:spLocks noGrp="1"/>
          </p:cNvSpPr>
          <p:nvPr>
            <p:ph idx="1"/>
          </p:nvPr>
        </p:nvSpPr>
        <p:spPr>
          <a:xfrm>
            <a:off x="388226" y="2270234"/>
            <a:ext cx="11415549" cy="4414345"/>
          </a:xfrm>
        </p:spPr>
        <p:txBody>
          <a:bodyPr>
            <a:normAutofit/>
          </a:bodyPr>
          <a:lstStyle/>
          <a:p>
            <a:pPr marL="57150" indent="0">
              <a:buNone/>
            </a:pPr>
            <a:r>
              <a:rPr lang="en-US" sz="2000" b="1" dirty="0">
                <a:highlight>
                  <a:srgbClr val="00FFFF"/>
                </a:highlight>
                <a:latin typeface="Arial" panose="020B0604020202020204" pitchFamily="34" charset="0"/>
                <a:cs typeface="Arial" panose="020B0604020202020204" pitchFamily="34" charset="0"/>
              </a:rPr>
              <a:t>Interesting findings:</a:t>
            </a:r>
          </a:p>
          <a:p>
            <a:pPr indent="-285750">
              <a:buFont typeface="Wingdings" panose="05000000000000000000" pitchFamily="2" charset="2"/>
              <a:buChar char="Ø"/>
            </a:pPr>
            <a:r>
              <a:rPr lang="en-US" sz="1800" dirty="0">
                <a:latin typeface="Arial" panose="020B0604020202020204" pitchFamily="34" charset="0"/>
                <a:cs typeface="Arial" panose="020B0604020202020204" pitchFamily="34" charset="0"/>
              </a:rPr>
              <a:t>Each consumer's "activity level“ was categorized based on their average number of steps taken per day and the following guidelines mentioned in the article </a:t>
            </a:r>
            <a:r>
              <a:rPr lang="en-US" dirty="0">
                <a:latin typeface="Arial" panose="020B0604020202020204" pitchFamily="34" charset="0"/>
                <a:cs typeface="Arial" panose="020B0604020202020204" pitchFamily="34" charset="0"/>
                <a:hlinkClick r:id="rId2" tooltip="Pedometers classify activity as follows"/>
              </a:rPr>
              <a:t>How Many Steps a Day Is Considered Active?</a:t>
            </a:r>
            <a:r>
              <a:rPr lang="en-US" dirty="0">
                <a:latin typeface="Arial" panose="020B0604020202020204" pitchFamily="34" charset="0"/>
                <a:cs typeface="Arial" panose="020B0604020202020204" pitchFamily="34" charset="0"/>
              </a:rPr>
              <a:t>:</a:t>
            </a:r>
          </a:p>
          <a:p>
            <a:pPr lvl="1">
              <a:buFont typeface="Arial" panose="020B0604020202020204" pitchFamily="34" charset="0"/>
              <a:buChar char="•"/>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Sedentary:</a:t>
            </a:r>
            <a:r>
              <a:rPr lang="en-US" dirty="0">
                <a:latin typeface="Arial" panose="020B0604020202020204" pitchFamily="34" charset="0"/>
                <a:cs typeface="Arial" panose="020B0604020202020204" pitchFamily="34" charset="0"/>
              </a:rPr>
              <a:t> Less than 5,000 steps daily</a:t>
            </a:r>
          </a:p>
          <a:p>
            <a:pPr lvl="1">
              <a:buFont typeface="Arial" panose="020B0604020202020204" pitchFamily="34" charset="0"/>
              <a:buChar char="•"/>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Low active:</a:t>
            </a:r>
            <a:r>
              <a:rPr lang="en-US" dirty="0">
                <a:latin typeface="Arial" panose="020B0604020202020204" pitchFamily="34" charset="0"/>
                <a:cs typeface="Arial" panose="020B0604020202020204" pitchFamily="34" charset="0"/>
              </a:rPr>
              <a:t> About 5,000 to 7,499 steps daily</a:t>
            </a:r>
          </a:p>
          <a:p>
            <a:pPr lvl="1">
              <a:buFont typeface="Arial" panose="020B0604020202020204" pitchFamily="34" charset="0"/>
              <a:buChar char="•"/>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Somewhat active:</a:t>
            </a:r>
            <a:r>
              <a:rPr lang="en-US" dirty="0">
                <a:latin typeface="Arial" panose="020B0604020202020204" pitchFamily="34" charset="0"/>
                <a:cs typeface="Arial" panose="020B0604020202020204" pitchFamily="34" charset="0"/>
              </a:rPr>
              <a:t> About 7,500 to 9,999 steps daily</a:t>
            </a:r>
          </a:p>
          <a:p>
            <a:pPr lvl="1">
              <a:buFont typeface="Arial" panose="020B0604020202020204" pitchFamily="34" charset="0"/>
              <a:buChar char="•"/>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Active:</a:t>
            </a:r>
            <a:r>
              <a:rPr lang="en-US" dirty="0">
                <a:latin typeface="Arial" panose="020B0604020202020204" pitchFamily="34" charset="0"/>
                <a:cs typeface="Arial" panose="020B0604020202020204" pitchFamily="34" charset="0"/>
              </a:rPr>
              <a:t> More than 10,000 steps daily</a:t>
            </a:r>
          </a:p>
          <a:p>
            <a:pPr lvl="1">
              <a:buFont typeface="Arial" panose="020B0604020202020204" pitchFamily="34" charset="0"/>
              <a:buChar char="•"/>
            </a:pP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Highly active: </a:t>
            </a:r>
            <a:r>
              <a:rPr lang="en-US" dirty="0">
                <a:latin typeface="Arial" panose="020B0604020202020204" pitchFamily="34" charset="0"/>
                <a:cs typeface="Arial" panose="020B0604020202020204" pitchFamily="34" charset="0"/>
              </a:rPr>
              <a:t>More than 12,500 steps daily</a:t>
            </a:r>
            <a:endParaRPr lang="en-US" sz="2000" dirty="0">
              <a:latin typeface="Arial" panose="020B0604020202020204" pitchFamily="34" charset="0"/>
              <a:cs typeface="Arial" panose="020B0604020202020204" pitchFamily="34" charset="0"/>
            </a:endParaRPr>
          </a:p>
          <a:p>
            <a:pPr marL="400050">
              <a:buFont typeface="Wingdings" panose="05000000000000000000" pitchFamily="2" charset="2"/>
              <a:buChar char="Ø"/>
            </a:pPr>
            <a:r>
              <a:rPr lang="en-US" sz="2000" dirty="0">
                <a:latin typeface="Arial" panose="020B0604020202020204" pitchFamily="34" charset="0"/>
                <a:cs typeface="Arial" panose="020B0604020202020204" pitchFamily="34" charset="0"/>
              </a:rPr>
              <a:t>The following trends where found:</a:t>
            </a:r>
          </a:p>
          <a:p>
            <a:pPr marL="800100" lvl="1">
              <a:buFont typeface="Arial" panose="020B0604020202020204" pitchFamily="34" charset="0"/>
              <a:buChar char="•"/>
            </a:pPr>
            <a:r>
              <a:rPr lang="en-US" sz="1800" b="1" dirty="0">
                <a:highlight>
                  <a:srgbClr val="FFFF00"/>
                </a:highlight>
                <a:latin typeface="Arial" panose="020B0604020202020204" pitchFamily="34" charset="0"/>
                <a:cs typeface="Arial" panose="020B0604020202020204" pitchFamily="34" charset="0"/>
              </a:rPr>
              <a:t>71%</a:t>
            </a:r>
            <a:r>
              <a:rPr lang="en-US" sz="1800" dirty="0">
                <a:latin typeface="Arial" panose="020B0604020202020204" pitchFamily="34" charset="0"/>
                <a:cs typeface="Arial" panose="020B0604020202020204" pitchFamily="34" charset="0"/>
              </a:rPr>
              <a:t> of consumers took </a:t>
            </a:r>
            <a:r>
              <a:rPr lang="en-US" sz="1800" dirty="0">
                <a:highlight>
                  <a:srgbClr val="FFFF00"/>
                </a:highlight>
                <a:latin typeface="Arial" panose="020B0604020202020204" pitchFamily="34" charset="0"/>
                <a:cs typeface="Arial" panose="020B0604020202020204" pitchFamily="34" charset="0"/>
              </a:rPr>
              <a:t>less than 10,000 steps per day</a:t>
            </a:r>
            <a:r>
              <a:rPr lang="en-US" sz="1800" dirty="0">
                <a:latin typeface="Arial" panose="020B0604020202020204" pitchFamily="34" charset="0"/>
                <a:cs typeface="Arial" panose="020B0604020202020204" pitchFamily="34" charset="0"/>
              </a:rPr>
              <a:t> on average (</a:t>
            </a:r>
            <a:r>
              <a:rPr lang="en-US" sz="1800" b="1" dirty="0">
                <a:highlight>
                  <a:srgbClr val="FFFF00"/>
                </a:highlight>
                <a:latin typeface="Arial" panose="020B0604020202020204" pitchFamily="34" charset="0"/>
                <a:cs typeface="Arial" panose="020B0604020202020204" pitchFamily="34" charset="0"/>
              </a:rPr>
              <a:t>25%</a:t>
            </a:r>
            <a:r>
              <a:rPr lang="en-US" sz="1800" dirty="0">
                <a:latin typeface="Arial" panose="020B0604020202020204" pitchFamily="34" charset="0"/>
                <a:cs typeface="Arial" panose="020B0604020202020204" pitchFamily="34" charset="0"/>
              </a:rPr>
              <a:t> of consumers had an activity level of "</a:t>
            </a:r>
            <a:r>
              <a:rPr lang="en-US" sz="1800" b="1" dirty="0">
                <a:highlight>
                  <a:srgbClr val="FFFF00"/>
                </a:highlight>
                <a:latin typeface="Arial" panose="020B0604020202020204" pitchFamily="34" charset="0"/>
                <a:cs typeface="Arial" panose="020B0604020202020204" pitchFamily="34" charset="0"/>
              </a:rPr>
              <a:t>sedentary</a:t>
            </a:r>
            <a:r>
              <a:rPr lang="en-US" sz="1800" dirty="0">
                <a:latin typeface="Arial" panose="020B0604020202020204" pitchFamily="34" charset="0"/>
                <a:cs typeface="Arial" panose="020B0604020202020204" pitchFamily="34" charset="0"/>
              </a:rPr>
              <a:t>", </a:t>
            </a:r>
            <a:r>
              <a:rPr lang="en-US" sz="1800" b="1" dirty="0">
                <a:highlight>
                  <a:srgbClr val="FFFF00"/>
                </a:highlight>
                <a:latin typeface="Arial" panose="020B0604020202020204" pitchFamily="34" charset="0"/>
                <a:cs typeface="Arial" panose="020B0604020202020204" pitchFamily="34" charset="0"/>
              </a:rPr>
              <a:t>21%</a:t>
            </a:r>
            <a:r>
              <a:rPr lang="en-US" sz="1800" dirty="0">
                <a:latin typeface="Arial" panose="020B0604020202020204" pitchFamily="34" charset="0"/>
                <a:cs typeface="Arial" panose="020B0604020202020204" pitchFamily="34" charset="0"/>
              </a:rPr>
              <a:t> of consumers had an activity level of "</a:t>
            </a:r>
            <a:r>
              <a:rPr lang="en-US" sz="1800" b="1" dirty="0">
                <a:highlight>
                  <a:srgbClr val="FFFF00"/>
                </a:highlight>
                <a:latin typeface="Arial" panose="020B0604020202020204" pitchFamily="34" charset="0"/>
                <a:cs typeface="Arial" panose="020B0604020202020204" pitchFamily="34" charset="0"/>
              </a:rPr>
              <a:t>low active</a:t>
            </a:r>
            <a:r>
              <a:rPr lang="en-US" sz="1800" dirty="0">
                <a:latin typeface="Arial" panose="020B0604020202020204" pitchFamily="34" charset="0"/>
                <a:cs typeface="Arial" panose="020B0604020202020204" pitchFamily="34" charset="0"/>
              </a:rPr>
              <a:t>", and </a:t>
            </a:r>
            <a:r>
              <a:rPr lang="en-US" sz="1800" b="1" dirty="0">
                <a:highlight>
                  <a:srgbClr val="FFFF00"/>
                </a:highlight>
                <a:latin typeface="Arial" panose="020B0604020202020204" pitchFamily="34" charset="0"/>
                <a:cs typeface="Arial" panose="020B0604020202020204" pitchFamily="34" charset="0"/>
              </a:rPr>
              <a:t>25%</a:t>
            </a:r>
            <a:r>
              <a:rPr lang="en-US" sz="1800" dirty="0">
                <a:latin typeface="Arial" panose="020B0604020202020204" pitchFamily="34" charset="0"/>
                <a:cs typeface="Arial" panose="020B0604020202020204" pitchFamily="34" charset="0"/>
              </a:rPr>
              <a:t> of consumers have an activity level of "</a:t>
            </a:r>
            <a:r>
              <a:rPr lang="en-US" sz="1800" b="1" dirty="0">
                <a:highlight>
                  <a:srgbClr val="FFFF00"/>
                </a:highlight>
                <a:latin typeface="Arial" panose="020B0604020202020204" pitchFamily="34" charset="0"/>
                <a:cs typeface="Arial" panose="020B0604020202020204" pitchFamily="34" charset="0"/>
              </a:rPr>
              <a:t>somewhat active</a:t>
            </a:r>
            <a:r>
              <a:rPr lang="en-US" sz="1800" dirty="0">
                <a:latin typeface="Arial" panose="020B0604020202020204" pitchFamily="34" charset="0"/>
                <a:cs typeface="Arial" panose="020B0604020202020204" pitchFamily="34" charset="0"/>
              </a:rPr>
              <a:t>“).</a:t>
            </a:r>
            <a:endParaRPr lang="en-US" sz="32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sz="1800" dirty="0">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b="1"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57150" indent="0">
              <a:buNone/>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62644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AB09290-76FD-59DB-AA21-D3FAC2A576EA}"/>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460AA722-5783-2FD2-62F5-74237D8A99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6" name="Freeform 5">
            <a:extLst>
              <a:ext uri="{FF2B5EF4-FFF2-40B4-BE49-F238E27FC236}">
                <a16:creationId xmlns:a16="http://schemas.microsoft.com/office/drawing/2014/main" id="{91BEE2A9-D289-EC2C-65B0-0CEFAE873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7" name="Freeform: Shape 6">
            <a:extLst>
              <a:ext uri="{FF2B5EF4-FFF2-40B4-BE49-F238E27FC236}">
                <a16:creationId xmlns:a16="http://schemas.microsoft.com/office/drawing/2014/main" id="{87815CF4-BFC7-3C07-B46C-70A82442A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80041"/>
            <a:ext cx="12192000" cy="5077959"/>
          </a:xfrm>
          <a:custGeom>
            <a:avLst/>
            <a:gdLst>
              <a:gd name="connsiteX0" fmla="*/ 12192000 w 12192000"/>
              <a:gd name="connsiteY0" fmla="*/ 0 h 5077959"/>
              <a:gd name="connsiteX1" fmla="*/ 12192000 w 12192000"/>
              <a:gd name="connsiteY1" fmla="*/ 1972152 h 5077959"/>
              <a:gd name="connsiteX2" fmla="*/ 12192000 w 12192000"/>
              <a:gd name="connsiteY2" fmla="*/ 2361342 h 5077959"/>
              <a:gd name="connsiteX3" fmla="*/ 12192000 w 12192000"/>
              <a:gd name="connsiteY3" fmla="*/ 5077959 h 5077959"/>
              <a:gd name="connsiteX4" fmla="*/ 0 w 12192000"/>
              <a:gd name="connsiteY4" fmla="*/ 5077959 h 5077959"/>
              <a:gd name="connsiteX5" fmla="*/ 0 w 12192000"/>
              <a:gd name="connsiteY5" fmla="*/ 2361342 h 5077959"/>
              <a:gd name="connsiteX6" fmla="*/ 0 w 12192000"/>
              <a:gd name="connsiteY6" fmla="*/ 1972152 h 5077959"/>
              <a:gd name="connsiteX7" fmla="*/ 0 w 12192000"/>
              <a:gd name="connsiteY7" fmla="*/ 12515 h 5077959"/>
              <a:gd name="connsiteX8" fmla="*/ 108623 w 12192000"/>
              <a:gd name="connsiteY8" fmla="*/ 29540 h 5077959"/>
              <a:gd name="connsiteX9" fmla="*/ 300195 w 12192000"/>
              <a:gd name="connsiteY9" fmla="*/ 56163 h 5077959"/>
              <a:gd name="connsiteX10" fmla="*/ 527528 w 12192000"/>
              <a:gd name="connsiteY10" fmla="*/ 88041 h 5077959"/>
              <a:gd name="connsiteX11" fmla="*/ 779127 w 12192000"/>
              <a:gd name="connsiteY11" fmla="*/ 121671 h 5077959"/>
              <a:gd name="connsiteX12" fmla="*/ 1062654 w 12192000"/>
              <a:gd name="connsiteY12" fmla="*/ 157052 h 5077959"/>
              <a:gd name="connsiteX13" fmla="*/ 1371726 w 12192000"/>
              <a:gd name="connsiteY13" fmla="*/ 194535 h 5077959"/>
              <a:gd name="connsiteX14" fmla="*/ 1707616 w 12192000"/>
              <a:gd name="connsiteY14" fmla="*/ 232018 h 5077959"/>
              <a:gd name="connsiteX15" fmla="*/ 2065219 w 12192000"/>
              <a:gd name="connsiteY15" fmla="*/ 270201 h 5077959"/>
              <a:gd name="connsiteX16" fmla="*/ 2450918 w 12192000"/>
              <a:gd name="connsiteY16" fmla="*/ 305583 h 5077959"/>
              <a:gd name="connsiteX17" fmla="*/ 2854496 w 12192000"/>
              <a:gd name="connsiteY17" fmla="*/ 339562 h 5077959"/>
              <a:gd name="connsiteX18" fmla="*/ 3281065 w 12192000"/>
              <a:gd name="connsiteY18" fmla="*/ 370390 h 5077959"/>
              <a:gd name="connsiteX19" fmla="*/ 3725514 w 12192000"/>
              <a:gd name="connsiteY19" fmla="*/ 399815 h 5077959"/>
              <a:gd name="connsiteX20" fmla="*/ 4189119 w 12192000"/>
              <a:gd name="connsiteY20" fmla="*/ 427490 h 5077959"/>
              <a:gd name="connsiteX21" fmla="*/ 4426671 w 12192000"/>
              <a:gd name="connsiteY21" fmla="*/ 437298 h 5077959"/>
              <a:gd name="connsiteX22" fmla="*/ 4669330 w 12192000"/>
              <a:gd name="connsiteY22" fmla="*/ 448158 h 5077959"/>
              <a:gd name="connsiteX23" fmla="*/ 4915819 w 12192000"/>
              <a:gd name="connsiteY23" fmla="*/ 458317 h 5077959"/>
              <a:gd name="connsiteX24" fmla="*/ 5163586 w 12192000"/>
              <a:gd name="connsiteY24" fmla="*/ 464973 h 5077959"/>
              <a:gd name="connsiteX25" fmla="*/ 5416461 w 12192000"/>
              <a:gd name="connsiteY25" fmla="*/ 470928 h 5077959"/>
              <a:gd name="connsiteX26" fmla="*/ 5671892 w 12192000"/>
              <a:gd name="connsiteY26" fmla="*/ 477234 h 5077959"/>
              <a:gd name="connsiteX27" fmla="*/ 5932430 w 12192000"/>
              <a:gd name="connsiteY27" fmla="*/ 481437 h 5077959"/>
              <a:gd name="connsiteX28" fmla="*/ 6195523 w 12192000"/>
              <a:gd name="connsiteY28" fmla="*/ 481437 h 5077959"/>
              <a:gd name="connsiteX29" fmla="*/ 6461170 w 12192000"/>
              <a:gd name="connsiteY29" fmla="*/ 483539 h 5077959"/>
              <a:gd name="connsiteX30" fmla="*/ 6729372 w 12192000"/>
              <a:gd name="connsiteY30" fmla="*/ 481437 h 5077959"/>
              <a:gd name="connsiteX31" fmla="*/ 7001406 w 12192000"/>
              <a:gd name="connsiteY31" fmla="*/ 477234 h 5077959"/>
              <a:gd name="connsiteX32" fmla="*/ 7273439 w 12192000"/>
              <a:gd name="connsiteY32" fmla="*/ 473380 h 5077959"/>
              <a:gd name="connsiteX33" fmla="*/ 7549303 w 12192000"/>
              <a:gd name="connsiteY33" fmla="*/ 464973 h 5077959"/>
              <a:gd name="connsiteX34" fmla="*/ 7827722 w 12192000"/>
              <a:gd name="connsiteY34" fmla="*/ 456215 h 5077959"/>
              <a:gd name="connsiteX35" fmla="*/ 8106140 w 12192000"/>
              <a:gd name="connsiteY35" fmla="*/ 446056 h 5077959"/>
              <a:gd name="connsiteX36" fmla="*/ 8387114 w 12192000"/>
              <a:gd name="connsiteY36" fmla="*/ 431694 h 5077959"/>
              <a:gd name="connsiteX37" fmla="*/ 8670640 w 12192000"/>
              <a:gd name="connsiteY37" fmla="*/ 414528 h 5077959"/>
              <a:gd name="connsiteX38" fmla="*/ 8955446 w 12192000"/>
              <a:gd name="connsiteY38" fmla="*/ 398064 h 5077959"/>
              <a:gd name="connsiteX39" fmla="*/ 9240250 w 12192000"/>
              <a:gd name="connsiteY39" fmla="*/ 377045 h 5077959"/>
              <a:gd name="connsiteX40" fmla="*/ 9528886 w 12192000"/>
              <a:gd name="connsiteY40" fmla="*/ 351823 h 5077959"/>
              <a:gd name="connsiteX41" fmla="*/ 9813691 w 12192000"/>
              <a:gd name="connsiteY41" fmla="*/ 326601 h 5077959"/>
              <a:gd name="connsiteX42" fmla="*/ 10103603 w 12192000"/>
              <a:gd name="connsiteY42" fmla="*/ 297525 h 5077959"/>
              <a:gd name="connsiteX43" fmla="*/ 10394794 w 12192000"/>
              <a:gd name="connsiteY43" fmla="*/ 265647 h 5077959"/>
              <a:gd name="connsiteX44" fmla="*/ 10682153 w 12192000"/>
              <a:gd name="connsiteY44" fmla="*/ 232018 h 5077959"/>
              <a:gd name="connsiteX45" fmla="*/ 10973344 w 12192000"/>
              <a:gd name="connsiteY45" fmla="*/ 192783 h 5077959"/>
              <a:gd name="connsiteX46" fmla="*/ 11263257 w 12192000"/>
              <a:gd name="connsiteY46" fmla="*/ 150746 h 5077959"/>
              <a:gd name="connsiteX47" fmla="*/ 11554448 w 12192000"/>
              <a:gd name="connsiteY47" fmla="*/ 109060 h 5077959"/>
              <a:gd name="connsiteX48" fmla="*/ 11844360 w 12192000"/>
              <a:gd name="connsiteY48" fmla="*/ 60367 h 5077959"/>
              <a:gd name="connsiteX49" fmla="*/ 12132996 w 12192000"/>
              <a:gd name="connsiteY49" fmla="*/ 10623 h 507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2192000" h="5077959">
                <a:moveTo>
                  <a:pt x="12192000" y="0"/>
                </a:moveTo>
                <a:lnTo>
                  <a:pt x="12192000" y="1972152"/>
                </a:lnTo>
                <a:lnTo>
                  <a:pt x="12192000" y="2361342"/>
                </a:lnTo>
                <a:lnTo>
                  <a:pt x="12192000" y="5077959"/>
                </a:lnTo>
                <a:lnTo>
                  <a:pt x="0" y="5077959"/>
                </a:lnTo>
                <a:lnTo>
                  <a:pt x="0" y="2361342"/>
                </a:lnTo>
                <a:lnTo>
                  <a:pt x="0" y="1972152"/>
                </a:lnTo>
                <a:lnTo>
                  <a:pt x="0" y="12515"/>
                </a:lnTo>
                <a:lnTo>
                  <a:pt x="108623" y="29540"/>
                </a:lnTo>
                <a:lnTo>
                  <a:pt x="300195" y="56163"/>
                </a:lnTo>
                <a:lnTo>
                  <a:pt x="527528" y="88041"/>
                </a:lnTo>
                <a:lnTo>
                  <a:pt x="779127" y="121671"/>
                </a:lnTo>
                <a:lnTo>
                  <a:pt x="1062654" y="157052"/>
                </a:lnTo>
                <a:lnTo>
                  <a:pt x="1371726" y="194535"/>
                </a:lnTo>
                <a:lnTo>
                  <a:pt x="1707616" y="232018"/>
                </a:lnTo>
                <a:lnTo>
                  <a:pt x="2065219" y="270201"/>
                </a:lnTo>
                <a:lnTo>
                  <a:pt x="2450918" y="305583"/>
                </a:lnTo>
                <a:lnTo>
                  <a:pt x="2854496" y="339562"/>
                </a:lnTo>
                <a:lnTo>
                  <a:pt x="3281065" y="370390"/>
                </a:lnTo>
                <a:lnTo>
                  <a:pt x="3725514" y="399815"/>
                </a:lnTo>
                <a:lnTo>
                  <a:pt x="4189119" y="427490"/>
                </a:lnTo>
                <a:lnTo>
                  <a:pt x="4426671" y="437298"/>
                </a:lnTo>
                <a:lnTo>
                  <a:pt x="4669330" y="448158"/>
                </a:lnTo>
                <a:lnTo>
                  <a:pt x="4915819" y="458317"/>
                </a:lnTo>
                <a:lnTo>
                  <a:pt x="5163586" y="464973"/>
                </a:lnTo>
                <a:lnTo>
                  <a:pt x="5416461" y="470928"/>
                </a:lnTo>
                <a:lnTo>
                  <a:pt x="5671892" y="477234"/>
                </a:lnTo>
                <a:lnTo>
                  <a:pt x="5932430" y="481437"/>
                </a:lnTo>
                <a:lnTo>
                  <a:pt x="6195523" y="481437"/>
                </a:lnTo>
                <a:lnTo>
                  <a:pt x="6461170" y="483539"/>
                </a:lnTo>
                <a:lnTo>
                  <a:pt x="6729372" y="481437"/>
                </a:lnTo>
                <a:lnTo>
                  <a:pt x="7001406" y="477234"/>
                </a:lnTo>
                <a:lnTo>
                  <a:pt x="7273439" y="473380"/>
                </a:lnTo>
                <a:lnTo>
                  <a:pt x="7549303" y="464973"/>
                </a:lnTo>
                <a:lnTo>
                  <a:pt x="7827722" y="456215"/>
                </a:lnTo>
                <a:lnTo>
                  <a:pt x="8106140" y="446056"/>
                </a:lnTo>
                <a:lnTo>
                  <a:pt x="8387114" y="431694"/>
                </a:lnTo>
                <a:lnTo>
                  <a:pt x="8670640" y="414528"/>
                </a:lnTo>
                <a:lnTo>
                  <a:pt x="8955446" y="398064"/>
                </a:lnTo>
                <a:lnTo>
                  <a:pt x="9240250" y="377045"/>
                </a:lnTo>
                <a:lnTo>
                  <a:pt x="9528886" y="351823"/>
                </a:lnTo>
                <a:lnTo>
                  <a:pt x="9813691" y="326601"/>
                </a:lnTo>
                <a:lnTo>
                  <a:pt x="10103603" y="297525"/>
                </a:lnTo>
                <a:lnTo>
                  <a:pt x="10394794" y="265647"/>
                </a:lnTo>
                <a:lnTo>
                  <a:pt x="10682153" y="232018"/>
                </a:lnTo>
                <a:lnTo>
                  <a:pt x="10973344" y="192783"/>
                </a:lnTo>
                <a:lnTo>
                  <a:pt x="11263257" y="150746"/>
                </a:lnTo>
                <a:lnTo>
                  <a:pt x="11554448" y="109060"/>
                </a:lnTo>
                <a:lnTo>
                  <a:pt x="11844360" y="60367"/>
                </a:lnTo>
                <a:lnTo>
                  <a:pt x="12132996" y="10623"/>
                </a:lnTo>
                <a:close/>
              </a:path>
            </a:pathLst>
          </a:custGeom>
          <a:solidFill>
            <a:srgbClr val="FFFFFF"/>
          </a:solidFill>
          <a:ln>
            <a:noFill/>
          </a:ln>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nvGrpSpPr>
          <p:cNvPr id="9" name="Group 8">
            <a:extLst>
              <a:ext uri="{FF2B5EF4-FFF2-40B4-BE49-F238E27FC236}">
                <a16:creationId xmlns:a16="http://schemas.microsoft.com/office/drawing/2014/main" id="{35D074E5-62A3-400F-05B5-F6990FD8B6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15" name="Rectangle 14">
              <a:extLst>
                <a:ext uri="{FF2B5EF4-FFF2-40B4-BE49-F238E27FC236}">
                  <a16:creationId xmlns:a16="http://schemas.microsoft.com/office/drawing/2014/main" id="{1ED5467E-5719-0E59-2B8F-C01DE9A4D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1" name="Freeform 5">
              <a:extLst>
                <a:ext uri="{FF2B5EF4-FFF2-40B4-BE49-F238E27FC236}">
                  <a16:creationId xmlns:a16="http://schemas.microsoft.com/office/drawing/2014/main" id="{07FFC5C7-65E1-0856-DB93-105C706F33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grpSp>
      <p:sp>
        <p:nvSpPr>
          <p:cNvPr id="2" name="Title 1">
            <a:extLst>
              <a:ext uri="{FF2B5EF4-FFF2-40B4-BE49-F238E27FC236}">
                <a16:creationId xmlns:a16="http://schemas.microsoft.com/office/drawing/2014/main" id="{57A40602-ABBA-4188-C700-2E13EB0B6DFE}"/>
              </a:ext>
            </a:extLst>
          </p:cNvPr>
          <p:cNvSpPr>
            <a:spLocks noGrp="1"/>
          </p:cNvSpPr>
          <p:nvPr>
            <p:ph type="title"/>
          </p:nvPr>
        </p:nvSpPr>
        <p:spPr>
          <a:xfrm>
            <a:off x="825910" y="838200"/>
            <a:ext cx="10137058" cy="977900"/>
          </a:xfrm>
        </p:spPr>
        <p:txBody>
          <a:bodyPr>
            <a:normAutofit/>
          </a:bodyPr>
          <a:lstStyle/>
          <a:p>
            <a:r>
              <a:rPr lang="en-US" sz="2800" dirty="0">
                <a:solidFill>
                  <a:srgbClr val="FFFFFF"/>
                </a:solidFill>
                <a:latin typeface="Arial Black" panose="020B0A04020102020204" pitchFamily="34" charset="0"/>
              </a:rPr>
              <a:t>Key Findings: Daily Activity Tracking</a:t>
            </a:r>
          </a:p>
        </p:txBody>
      </p:sp>
      <p:sp>
        <p:nvSpPr>
          <p:cNvPr id="3" name="Content Placeholder 2">
            <a:extLst>
              <a:ext uri="{FF2B5EF4-FFF2-40B4-BE49-F238E27FC236}">
                <a16:creationId xmlns:a16="http://schemas.microsoft.com/office/drawing/2014/main" id="{25392232-0592-8828-37B8-B547A7919305}"/>
              </a:ext>
            </a:extLst>
          </p:cNvPr>
          <p:cNvSpPr>
            <a:spLocks noGrp="1"/>
          </p:cNvSpPr>
          <p:nvPr>
            <p:ph idx="1"/>
          </p:nvPr>
        </p:nvSpPr>
        <p:spPr>
          <a:xfrm>
            <a:off x="388226" y="2270234"/>
            <a:ext cx="11415549" cy="4414345"/>
          </a:xfrm>
        </p:spPr>
        <p:txBody>
          <a:bodyPr>
            <a:normAutofit/>
          </a:bodyPr>
          <a:lstStyle/>
          <a:p>
            <a:pPr marL="800100" lvl="1">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sz="1800" dirty="0">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b="1"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57150" indent="0">
              <a:buNone/>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graphicFrame>
        <p:nvGraphicFramePr>
          <p:cNvPr id="4" name="Object 3">
            <a:extLst>
              <a:ext uri="{FF2B5EF4-FFF2-40B4-BE49-F238E27FC236}">
                <a16:creationId xmlns:a16="http://schemas.microsoft.com/office/drawing/2014/main" id="{6A26B2E7-21A3-BC0A-930C-6B2E2F8CA472}"/>
              </a:ext>
            </a:extLst>
          </p:cNvPr>
          <p:cNvGraphicFramePr>
            <a:graphicFrameLocks noChangeAspect="1"/>
          </p:cNvGraphicFramePr>
          <p:nvPr>
            <p:extLst>
              <p:ext uri="{D42A27DB-BD31-4B8C-83A1-F6EECF244321}">
                <p14:modId xmlns:p14="http://schemas.microsoft.com/office/powerpoint/2010/main" val="3748544624"/>
              </p:ext>
            </p:extLst>
          </p:nvPr>
        </p:nvGraphicFramePr>
        <p:xfrm>
          <a:off x="1074788" y="2283361"/>
          <a:ext cx="9639301" cy="4095033"/>
        </p:xfrm>
        <a:graphic>
          <a:graphicData uri="http://schemas.openxmlformats.org/presentationml/2006/ole">
            <mc:AlternateContent xmlns:mc="http://schemas.openxmlformats.org/markup-compatibility/2006">
              <mc:Choice xmlns:v="urn:schemas-microsoft-com:vml" Requires="v">
                <p:oleObj name="Worksheet" r:id="rId2" imgW="11612880" imgH="5494217" progId="Excel.Sheet.12">
                  <p:embed/>
                </p:oleObj>
              </mc:Choice>
              <mc:Fallback>
                <p:oleObj name="Worksheet" r:id="rId2" imgW="11612880" imgH="5494217" progId="Excel.Sheet.12">
                  <p:embed/>
                  <p:pic>
                    <p:nvPicPr>
                      <p:cNvPr id="0" name=""/>
                      <p:cNvPicPr/>
                      <p:nvPr/>
                    </p:nvPicPr>
                    <p:blipFill>
                      <a:blip r:embed="rId3"/>
                      <a:stretch>
                        <a:fillRect/>
                      </a:stretch>
                    </p:blipFill>
                    <p:spPr>
                      <a:xfrm>
                        <a:off x="1074788" y="2283361"/>
                        <a:ext cx="9639301" cy="4095033"/>
                      </a:xfrm>
                      <a:prstGeom prst="rect">
                        <a:avLst/>
                      </a:prstGeom>
                    </p:spPr>
                  </p:pic>
                </p:oleObj>
              </mc:Fallback>
            </mc:AlternateContent>
          </a:graphicData>
        </a:graphic>
      </p:graphicFrame>
    </p:spTree>
    <p:extLst>
      <p:ext uri="{BB962C8B-B14F-4D97-AF65-F5344CB8AC3E}">
        <p14:creationId xmlns:p14="http://schemas.microsoft.com/office/powerpoint/2010/main" val="23487184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132DA2A-880A-0D75-BB4A-8A582D98E908}"/>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D9BE23A5-4FD8-C9DD-ECD3-A8AF8DCBE3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6" name="Freeform 5">
            <a:extLst>
              <a:ext uri="{FF2B5EF4-FFF2-40B4-BE49-F238E27FC236}">
                <a16:creationId xmlns:a16="http://schemas.microsoft.com/office/drawing/2014/main" id="{CA3603E8-3C0D-8AF0-AC7A-C45E29661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entury Gothic" panose="020B0502020202020204"/>
              <a:ea typeface="+mn-ea"/>
              <a:cs typeface="+mn-cs"/>
            </a:endParaRPr>
          </a:p>
        </p:txBody>
      </p:sp>
      <p:sp>
        <p:nvSpPr>
          <p:cNvPr id="7" name="Freeform: Shape 6">
            <a:extLst>
              <a:ext uri="{FF2B5EF4-FFF2-40B4-BE49-F238E27FC236}">
                <a16:creationId xmlns:a16="http://schemas.microsoft.com/office/drawing/2014/main" id="{C2B91841-0AA2-0E1C-879F-0E1D298CE2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780041"/>
            <a:ext cx="12192000" cy="5077959"/>
          </a:xfrm>
          <a:custGeom>
            <a:avLst/>
            <a:gdLst>
              <a:gd name="connsiteX0" fmla="*/ 12192000 w 12192000"/>
              <a:gd name="connsiteY0" fmla="*/ 0 h 5077959"/>
              <a:gd name="connsiteX1" fmla="*/ 12192000 w 12192000"/>
              <a:gd name="connsiteY1" fmla="*/ 1972152 h 5077959"/>
              <a:gd name="connsiteX2" fmla="*/ 12192000 w 12192000"/>
              <a:gd name="connsiteY2" fmla="*/ 2361342 h 5077959"/>
              <a:gd name="connsiteX3" fmla="*/ 12192000 w 12192000"/>
              <a:gd name="connsiteY3" fmla="*/ 5077959 h 5077959"/>
              <a:gd name="connsiteX4" fmla="*/ 0 w 12192000"/>
              <a:gd name="connsiteY4" fmla="*/ 5077959 h 5077959"/>
              <a:gd name="connsiteX5" fmla="*/ 0 w 12192000"/>
              <a:gd name="connsiteY5" fmla="*/ 2361342 h 5077959"/>
              <a:gd name="connsiteX6" fmla="*/ 0 w 12192000"/>
              <a:gd name="connsiteY6" fmla="*/ 1972152 h 5077959"/>
              <a:gd name="connsiteX7" fmla="*/ 0 w 12192000"/>
              <a:gd name="connsiteY7" fmla="*/ 12515 h 5077959"/>
              <a:gd name="connsiteX8" fmla="*/ 108623 w 12192000"/>
              <a:gd name="connsiteY8" fmla="*/ 29540 h 5077959"/>
              <a:gd name="connsiteX9" fmla="*/ 300195 w 12192000"/>
              <a:gd name="connsiteY9" fmla="*/ 56163 h 5077959"/>
              <a:gd name="connsiteX10" fmla="*/ 527528 w 12192000"/>
              <a:gd name="connsiteY10" fmla="*/ 88041 h 5077959"/>
              <a:gd name="connsiteX11" fmla="*/ 779127 w 12192000"/>
              <a:gd name="connsiteY11" fmla="*/ 121671 h 5077959"/>
              <a:gd name="connsiteX12" fmla="*/ 1062654 w 12192000"/>
              <a:gd name="connsiteY12" fmla="*/ 157052 h 5077959"/>
              <a:gd name="connsiteX13" fmla="*/ 1371726 w 12192000"/>
              <a:gd name="connsiteY13" fmla="*/ 194535 h 5077959"/>
              <a:gd name="connsiteX14" fmla="*/ 1707616 w 12192000"/>
              <a:gd name="connsiteY14" fmla="*/ 232018 h 5077959"/>
              <a:gd name="connsiteX15" fmla="*/ 2065219 w 12192000"/>
              <a:gd name="connsiteY15" fmla="*/ 270201 h 5077959"/>
              <a:gd name="connsiteX16" fmla="*/ 2450918 w 12192000"/>
              <a:gd name="connsiteY16" fmla="*/ 305583 h 5077959"/>
              <a:gd name="connsiteX17" fmla="*/ 2854496 w 12192000"/>
              <a:gd name="connsiteY17" fmla="*/ 339562 h 5077959"/>
              <a:gd name="connsiteX18" fmla="*/ 3281065 w 12192000"/>
              <a:gd name="connsiteY18" fmla="*/ 370390 h 5077959"/>
              <a:gd name="connsiteX19" fmla="*/ 3725514 w 12192000"/>
              <a:gd name="connsiteY19" fmla="*/ 399815 h 5077959"/>
              <a:gd name="connsiteX20" fmla="*/ 4189119 w 12192000"/>
              <a:gd name="connsiteY20" fmla="*/ 427490 h 5077959"/>
              <a:gd name="connsiteX21" fmla="*/ 4426671 w 12192000"/>
              <a:gd name="connsiteY21" fmla="*/ 437298 h 5077959"/>
              <a:gd name="connsiteX22" fmla="*/ 4669330 w 12192000"/>
              <a:gd name="connsiteY22" fmla="*/ 448158 h 5077959"/>
              <a:gd name="connsiteX23" fmla="*/ 4915819 w 12192000"/>
              <a:gd name="connsiteY23" fmla="*/ 458317 h 5077959"/>
              <a:gd name="connsiteX24" fmla="*/ 5163586 w 12192000"/>
              <a:gd name="connsiteY24" fmla="*/ 464973 h 5077959"/>
              <a:gd name="connsiteX25" fmla="*/ 5416461 w 12192000"/>
              <a:gd name="connsiteY25" fmla="*/ 470928 h 5077959"/>
              <a:gd name="connsiteX26" fmla="*/ 5671892 w 12192000"/>
              <a:gd name="connsiteY26" fmla="*/ 477234 h 5077959"/>
              <a:gd name="connsiteX27" fmla="*/ 5932430 w 12192000"/>
              <a:gd name="connsiteY27" fmla="*/ 481437 h 5077959"/>
              <a:gd name="connsiteX28" fmla="*/ 6195523 w 12192000"/>
              <a:gd name="connsiteY28" fmla="*/ 481437 h 5077959"/>
              <a:gd name="connsiteX29" fmla="*/ 6461170 w 12192000"/>
              <a:gd name="connsiteY29" fmla="*/ 483539 h 5077959"/>
              <a:gd name="connsiteX30" fmla="*/ 6729372 w 12192000"/>
              <a:gd name="connsiteY30" fmla="*/ 481437 h 5077959"/>
              <a:gd name="connsiteX31" fmla="*/ 7001406 w 12192000"/>
              <a:gd name="connsiteY31" fmla="*/ 477234 h 5077959"/>
              <a:gd name="connsiteX32" fmla="*/ 7273439 w 12192000"/>
              <a:gd name="connsiteY32" fmla="*/ 473380 h 5077959"/>
              <a:gd name="connsiteX33" fmla="*/ 7549303 w 12192000"/>
              <a:gd name="connsiteY33" fmla="*/ 464973 h 5077959"/>
              <a:gd name="connsiteX34" fmla="*/ 7827722 w 12192000"/>
              <a:gd name="connsiteY34" fmla="*/ 456215 h 5077959"/>
              <a:gd name="connsiteX35" fmla="*/ 8106140 w 12192000"/>
              <a:gd name="connsiteY35" fmla="*/ 446056 h 5077959"/>
              <a:gd name="connsiteX36" fmla="*/ 8387114 w 12192000"/>
              <a:gd name="connsiteY36" fmla="*/ 431694 h 5077959"/>
              <a:gd name="connsiteX37" fmla="*/ 8670640 w 12192000"/>
              <a:gd name="connsiteY37" fmla="*/ 414528 h 5077959"/>
              <a:gd name="connsiteX38" fmla="*/ 8955446 w 12192000"/>
              <a:gd name="connsiteY38" fmla="*/ 398064 h 5077959"/>
              <a:gd name="connsiteX39" fmla="*/ 9240250 w 12192000"/>
              <a:gd name="connsiteY39" fmla="*/ 377045 h 5077959"/>
              <a:gd name="connsiteX40" fmla="*/ 9528886 w 12192000"/>
              <a:gd name="connsiteY40" fmla="*/ 351823 h 5077959"/>
              <a:gd name="connsiteX41" fmla="*/ 9813691 w 12192000"/>
              <a:gd name="connsiteY41" fmla="*/ 326601 h 5077959"/>
              <a:gd name="connsiteX42" fmla="*/ 10103603 w 12192000"/>
              <a:gd name="connsiteY42" fmla="*/ 297525 h 5077959"/>
              <a:gd name="connsiteX43" fmla="*/ 10394794 w 12192000"/>
              <a:gd name="connsiteY43" fmla="*/ 265647 h 5077959"/>
              <a:gd name="connsiteX44" fmla="*/ 10682153 w 12192000"/>
              <a:gd name="connsiteY44" fmla="*/ 232018 h 5077959"/>
              <a:gd name="connsiteX45" fmla="*/ 10973344 w 12192000"/>
              <a:gd name="connsiteY45" fmla="*/ 192783 h 5077959"/>
              <a:gd name="connsiteX46" fmla="*/ 11263257 w 12192000"/>
              <a:gd name="connsiteY46" fmla="*/ 150746 h 5077959"/>
              <a:gd name="connsiteX47" fmla="*/ 11554448 w 12192000"/>
              <a:gd name="connsiteY47" fmla="*/ 109060 h 5077959"/>
              <a:gd name="connsiteX48" fmla="*/ 11844360 w 12192000"/>
              <a:gd name="connsiteY48" fmla="*/ 60367 h 5077959"/>
              <a:gd name="connsiteX49" fmla="*/ 12132996 w 12192000"/>
              <a:gd name="connsiteY49" fmla="*/ 10623 h 507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2192000" h="5077959">
                <a:moveTo>
                  <a:pt x="12192000" y="0"/>
                </a:moveTo>
                <a:lnTo>
                  <a:pt x="12192000" y="1972152"/>
                </a:lnTo>
                <a:lnTo>
                  <a:pt x="12192000" y="2361342"/>
                </a:lnTo>
                <a:lnTo>
                  <a:pt x="12192000" y="5077959"/>
                </a:lnTo>
                <a:lnTo>
                  <a:pt x="0" y="5077959"/>
                </a:lnTo>
                <a:lnTo>
                  <a:pt x="0" y="2361342"/>
                </a:lnTo>
                <a:lnTo>
                  <a:pt x="0" y="1972152"/>
                </a:lnTo>
                <a:lnTo>
                  <a:pt x="0" y="12515"/>
                </a:lnTo>
                <a:lnTo>
                  <a:pt x="108623" y="29540"/>
                </a:lnTo>
                <a:lnTo>
                  <a:pt x="300195" y="56163"/>
                </a:lnTo>
                <a:lnTo>
                  <a:pt x="527528" y="88041"/>
                </a:lnTo>
                <a:lnTo>
                  <a:pt x="779127" y="121671"/>
                </a:lnTo>
                <a:lnTo>
                  <a:pt x="1062654" y="157052"/>
                </a:lnTo>
                <a:lnTo>
                  <a:pt x="1371726" y="194535"/>
                </a:lnTo>
                <a:lnTo>
                  <a:pt x="1707616" y="232018"/>
                </a:lnTo>
                <a:lnTo>
                  <a:pt x="2065219" y="270201"/>
                </a:lnTo>
                <a:lnTo>
                  <a:pt x="2450918" y="305583"/>
                </a:lnTo>
                <a:lnTo>
                  <a:pt x="2854496" y="339562"/>
                </a:lnTo>
                <a:lnTo>
                  <a:pt x="3281065" y="370390"/>
                </a:lnTo>
                <a:lnTo>
                  <a:pt x="3725514" y="399815"/>
                </a:lnTo>
                <a:lnTo>
                  <a:pt x="4189119" y="427490"/>
                </a:lnTo>
                <a:lnTo>
                  <a:pt x="4426671" y="437298"/>
                </a:lnTo>
                <a:lnTo>
                  <a:pt x="4669330" y="448158"/>
                </a:lnTo>
                <a:lnTo>
                  <a:pt x="4915819" y="458317"/>
                </a:lnTo>
                <a:lnTo>
                  <a:pt x="5163586" y="464973"/>
                </a:lnTo>
                <a:lnTo>
                  <a:pt x="5416461" y="470928"/>
                </a:lnTo>
                <a:lnTo>
                  <a:pt x="5671892" y="477234"/>
                </a:lnTo>
                <a:lnTo>
                  <a:pt x="5932430" y="481437"/>
                </a:lnTo>
                <a:lnTo>
                  <a:pt x="6195523" y="481437"/>
                </a:lnTo>
                <a:lnTo>
                  <a:pt x="6461170" y="483539"/>
                </a:lnTo>
                <a:lnTo>
                  <a:pt x="6729372" y="481437"/>
                </a:lnTo>
                <a:lnTo>
                  <a:pt x="7001406" y="477234"/>
                </a:lnTo>
                <a:lnTo>
                  <a:pt x="7273439" y="473380"/>
                </a:lnTo>
                <a:lnTo>
                  <a:pt x="7549303" y="464973"/>
                </a:lnTo>
                <a:lnTo>
                  <a:pt x="7827722" y="456215"/>
                </a:lnTo>
                <a:lnTo>
                  <a:pt x="8106140" y="446056"/>
                </a:lnTo>
                <a:lnTo>
                  <a:pt x="8387114" y="431694"/>
                </a:lnTo>
                <a:lnTo>
                  <a:pt x="8670640" y="414528"/>
                </a:lnTo>
                <a:lnTo>
                  <a:pt x="8955446" y="398064"/>
                </a:lnTo>
                <a:lnTo>
                  <a:pt x="9240250" y="377045"/>
                </a:lnTo>
                <a:lnTo>
                  <a:pt x="9528886" y="351823"/>
                </a:lnTo>
                <a:lnTo>
                  <a:pt x="9813691" y="326601"/>
                </a:lnTo>
                <a:lnTo>
                  <a:pt x="10103603" y="297525"/>
                </a:lnTo>
                <a:lnTo>
                  <a:pt x="10394794" y="265647"/>
                </a:lnTo>
                <a:lnTo>
                  <a:pt x="10682153" y="232018"/>
                </a:lnTo>
                <a:lnTo>
                  <a:pt x="10973344" y="192783"/>
                </a:lnTo>
                <a:lnTo>
                  <a:pt x="11263257" y="150746"/>
                </a:lnTo>
                <a:lnTo>
                  <a:pt x="11554448" y="109060"/>
                </a:lnTo>
                <a:lnTo>
                  <a:pt x="11844360" y="60367"/>
                </a:lnTo>
                <a:lnTo>
                  <a:pt x="12132996" y="10623"/>
                </a:lnTo>
                <a:close/>
              </a:path>
            </a:pathLst>
          </a:custGeom>
          <a:solidFill>
            <a:srgbClr val="FFFFFF"/>
          </a:solidFill>
          <a:ln>
            <a:noFill/>
          </a:ln>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grpSp>
        <p:nvGrpSpPr>
          <p:cNvPr id="9" name="Group 8">
            <a:extLst>
              <a:ext uri="{FF2B5EF4-FFF2-40B4-BE49-F238E27FC236}">
                <a16:creationId xmlns:a16="http://schemas.microsoft.com/office/drawing/2014/main" id="{B01488BF-7938-D5A0-5BB2-050887EDF7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15" name="Rectangle 14">
              <a:extLst>
                <a:ext uri="{FF2B5EF4-FFF2-40B4-BE49-F238E27FC236}">
                  <a16:creationId xmlns:a16="http://schemas.microsoft.com/office/drawing/2014/main" id="{EC59D455-DC3C-18EC-9D9C-4FAB49F762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1" name="Freeform 5">
              <a:extLst>
                <a:ext uri="{FF2B5EF4-FFF2-40B4-BE49-F238E27FC236}">
                  <a16:creationId xmlns:a16="http://schemas.microsoft.com/office/drawing/2014/main" id="{3BA99334-17C1-92BB-3BFC-5BA33E0ED7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grpSp>
      <p:sp>
        <p:nvSpPr>
          <p:cNvPr id="2" name="Title 1">
            <a:extLst>
              <a:ext uri="{FF2B5EF4-FFF2-40B4-BE49-F238E27FC236}">
                <a16:creationId xmlns:a16="http://schemas.microsoft.com/office/drawing/2014/main" id="{96E2DE8E-8E23-20E2-1E07-BF8BCB0AC2E1}"/>
              </a:ext>
            </a:extLst>
          </p:cNvPr>
          <p:cNvSpPr>
            <a:spLocks noGrp="1"/>
          </p:cNvSpPr>
          <p:nvPr>
            <p:ph type="title"/>
          </p:nvPr>
        </p:nvSpPr>
        <p:spPr>
          <a:xfrm>
            <a:off x="825910" y="838200"/>
            <a:ext cx="10137058" cy="977900"/>
          </a:xfrm>
        </p:spPr>
        <p:txBody>
          <a:bodyPr>
            <a:normAutofit/>
          </a:bodyPr>
          <a:lstStyle/>
          <a:p>
            <a:r>
              <a:rPr lang="en-US" sz="2800" dirty="0">
                <a:solidFill>
                  <a:srgbClr val="FFFFFF"/>
                </a:solidFill>
                <a:latin typeface="Arial Black" panose="020B0A04020102020204" pitchFamily="34" charset="0"/>
              </a:rPr>
              <a:t>Key Findings: Daily Activity Tracking</a:t>
            </a:r>
          </a:p>
        </p:txBody>
      </p:sp>
      <p:sp>
        <p:nvSpPr>
          <p:cNvPr id="3" name="Content Placeholder 2">
            <a:extLst>
              <a:ext uri="{FF2B5EF4-FFF2-40B4-BE49-F238E27FC236}">
                <a16:creationId xmlns:a16="http://schemas.microsoft.com/office/drawing/2014/main" id="{987F54CE-79B8-C4BD-C50B-BB5BABDBC607}"/>
              </a:ext>
            </a:extLst>
          </p:cNvPr>
          <p:cNvSpPr>
            <a:spLocks noGrp="1"/>
          </p:cNvSpPr>
          <p:nvPr>
            <p:ph idx="1"/>
          </p:nvPr>
        </p:nvSpPr>
        <p:spPr>
          <a:xfrm>
            <a:off x="388226" y="2270234"/>
            <a:ext cx="11415549" cy="4414345"/>
          </a:xfrm>
        </p:spPr>
        <p:txBody>
          <a:bodyPr>
            <a:normAutofit/>
          </a:bodyPr>
          <a:lstStyle/>
          <a:p>
            <a:pPr marL="57150" indent="0">
              <a:buNone/>
            </a:pPr>
            <a:r>
              <a:rPr lang="en-US" sz="2800" b="1" dirty="0">
                <a:highlight>
                  <a:srgbClr val="00FFFF"/>
                </a:highlight>
                <a:latin typeface="Arial" panose="020B0604020202020204" pitchFamily="34" charset="0"/>
                <a:cs typeface="Arial" panose="020B0604020202020204" pitchFamily="34" charset="0"/>
              </a:rPr>
              <a:t>Interesting findings:</a:t>
            </a:r>
          </a:p>
          <a:p>
            <a:r>
              <a:rPr lang="en-US" sz="2400" dirty="0">
                <a:latin typeface="Arial" panose="020B0604020202020204" pitchFamily="34" charset="0"/>
                <a:cs typeface="Arial" panose="020B0604020202020204" pitchFamily="34" charset="0"/>
              </a:rPr>
              <a:t>According to this article </a:t>
            </a:r>
            <a:r>
              <a:rPr lang="en-US" sz="2400" dirty="0">
                <a:latin typeface="Arial" panose="020B0604020202020204" pitchFamily="34" charset="0"/>
                <a:cs typeface="Arial" panose="020B0604020202020204" pitchFamily="34" charset="0"/>
                <a:hlinkClick r:id="rId2" tooltip="Most people in the United States only take 3,000–4,000 steps per day"/>
              </a:rPr>
              <a:t>How many steps should people take per day?</a:t>
            </a:r>
            <a:r>
              <a:rPr lang="en-US" sz="2400" dirty="0">
                <a:latin typeface="Arial" panose="020B0604020202020204" pitchFamily="34" charset="0"/>
                <a:cs typeface="Arial" panose="020B0604020202020204" pitchFamily="34" charset="0"/>
              </a:rPr>
              <a:t>, </a:t>
            </a:r>
            <a:r>
              <a:rPr lang="en-US" sz="2400" dirty="0">
                <a:solidFill>
                  <a:srgbClr val="231F20"/>
                </a:solidFill>
                <a:latin typeface="Arial" panose="020B0604020202020204" pitchFamily="34" charset="0"/>
                <a:cs typeface="Arial" panose="020B0604020202020204" pitchFamily="34" charset="0"/>
              </a:rPr>
              <a:t>m</a:t>
            </a:r>
            <a:r>
              <a:rPr lang="en-US" sz="2400" b="0" i="0" dirty="0">
                <a:solidFill>
                  <a:srgbClr val="231F20"/>
                </a:solidFill>
                <a:effectLst/>
                <a:latin typeface="Arial" panose="020B0604020202020204" pitchFamily="34" charset="0"/>
                <a:cs typeface="Arial" panose="020B0604020202020204" pitchFamily="34" charset="0"/>
              </a:rPr>
              <a:t>ost people in the United States take less than 10,000 per day</a:t>
            </a:r>
            <a:r>
              <a:rPr lang="en-US" sz="2400" dirty="0">
                <a:latin typeface="Arial" panose="020B0604020202020204" pitchFamily="34" charset="0"/>
                <a:cs typeface="Arial" panose="020B0604020202020204" pitchFamily="34" charset="0"/>
              </a:rPr>
              <a:t>. Same trend was found in the dataset we analyzed. Therefore, Bellabeat’s marketing strategy should include </a:t>
            </a:r>
            <a:r>
              <a:rPr lang="en-US" sz="2400" b="1" dirty="0">
                <a:latin typeface="Arial" panose="020B0604020202020204" pitchFamily="34" charset="0"/>
                <a:cs typeface="Arial" panose="020B0604020202020204" pitchFamily="34" charset="0"/>
              </a:rPr>
              <a:t>encouraging people to purchase and wear Bellabeat’s smart devices to track/count the number of steps they take every day to ensure they achieve their goal of walking at least 10,000 steps a day.</a:t>
            </a:r>
          </a:p>
          <a:p>
            <a:endParaRPr lang="en-US" sz="2000" dirty="0">
              <a:latin typeface="Arial" panose="020B0604020202020204" pitchFamily="34" charset="0"/>
              <a:cs typeface="Arial" panose="020B0604020202020204" pitchFamily="34" charset="0"/>
            </a:endParaRPr>
          </a:p>
          <a:p>
            <a:pPr marL="400050">
              <a:buFont typeface="Wingdings" panose="05000000000000000000" pitchFamily="2" charset="2"/>
              <a:buChar char="Ø"/>
            </a:pPr>
            <a:endParaRPr lang="en-US" sz="20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00100" lvl="1">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marL="57150" indent="0">
              <a:buNone/>
            </a:pPr>
            <a:endParaRPr lang="en-US" sz="2000" b="1" dirty="0">
              <a:highlight>
                <a:srgbClr val="00FFFF"/>
              </a:highlight>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sz="1800" dirty="0">
              <a:latin typeface="Arial" panose="020B0604020202020204" pitchFamily="34" charset="0"/>
              <a:cs typeface="Arial" panose="020B0604020202020204" pitchFamily="34" charset="0"/>
            </a:endParaRPr>
          </a:p>
          <a:p>
            <a:pPr indent="-285750">
              <a:buFont typeface="Wingdings" panose="05000000000000000000" pitchFamily="2" charset="2"/>
              <a:buChar char="Ø"/>
            </a:pPr>
            <a:endParaRPr lang="en-US" b="1"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57150" indent="0">
              <a:buNone/>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lvl="1">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171870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A9044BD-EF66-9D31-0E05-03FCC19B77A8}"/>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2D1842E8-D4B1-FABA-7BCD-1C522301C0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6" name="Rectangle 5">
            <a:extLst>
              <a:ext uri="{FF2B5EF4-FFF2-40B4-BE49-F238E27FC236}">
                <a16:creationId xmlns:a16="http://schemas.microsoft.com/office/drawing/2014/main" id="{74B5F0BB-104B-A55C-41BE-712DA61192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7" name="Freeform 7">
            <a:extLst>
              <a:ext uri="{FF2B5EF4-FFF2-40B4-BE49-F238E27FC236}">
                <a16:creationId xmlns:a16="http://schemas.microsoft.com/office/drawing/2014/main" id="{966BB26C-66F2-5059-2255-D76A496F49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9" name="Freeform: Shape 8">
            <a:extLst>
              <a:ext uri="{FF2B5EF4-FFF2-40B4-BE49-F238E27FC236}">
                <a16:creationId xmlns:a16="http://schemas.microsoft.com/office/drawing/2014/main" id="{A7D75B88-6C71-922E-E5F6-D34B013DC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p:nvSpPr>
          <p:cNvPr id="2" name="Title 1">
            <a:extLst>
              <a:ext uri="{FF2B5EF4-FFF2-40B4-BE49-F238E27FC236}">
                <a16:creationId xmlns:a16="http://schemas.microsoft.com/office/drawing/2014/main" id="{7BABCD53-B5B6-7A4F-73DB-F1E57F7FFF59}"/>
              </a:ext>
            </a:extLst>
          </p:cNvPr>
          <p:cNvSpPr>
            <a:spLocks noGrp="1"/>
          </p:cNvSpPr>
          <p:nvPr>
            <p:ph type="title"/>
          </p:nvPr>
        </p:nvSpPr>
        <p:spPr>
          <a:xfrm>
            <a:off x="1103312" y="452718"/>
            <a:ext cx="8947522" cy="1400530"/>
          </a:xfrm>
        </p:spPr>
        <p:txBody>
          <a:bodyPr anchor="ctr">
            <a:normAutofit/>
          </a:bodyPr>
          <a:lstStyle/>
          <a:p>
            <a:r>
              <a:rPr lang="en-US" sz="4000" b="1" dirty="0">
                <a:solidFill>
                  <a:srgbClr val="FFFFFF"/>
                </a:solidFill>
                <a:latin typeface="Arial Black" panose="020B0A04020102020204" pitchFamily="34" charset="0"/>
              </a:rPr>
              <a:t>Recommendations</a:t>
            </a:r>
          </a:p>
        </p:txBody>
      </p:sp>
      <p:sp>
        <p:nvSpPr>
          <p:cNvPr id="3" name="Content Placeholder 2">
            <a:extLst>
              <a:ext uri="{FF2B5EF4-FFF2-40B4-BE49-F238E27FC236}">
                <a16:creationId xmlns:a16="http://schemas.microsoft.com/office/drawing/2014/main" id="{51BFADB2-0B8E-6371-738F-A8A86B528AA3}"/>
              </a:ext>
            </a:extLst>
          </p:cNvPr>
          <p:cNvSpPr>
            <a:spLocks noGrp="1"/>
          </p:cNvSpPr>
          <p:nvPr>
            <p:ph idx="1"/>
          </p:nvPr>
        </p:nvSpPr>
        <p:spPr>
          <a:xfrm>
            <a:off x="641918" y="2271940"/>
            <a:ext cx="10812664" cy="4133341"/>
          </a:xfrm>
        </p:spPr>
        <p:txBody>
          <a:bodyPr>
            <a:normAutofit/>
          </a:bodyPr>
          <a:lstStyle/>
          <a:p>
            <a:pPr marL="0" indent="0">
              <a:buClr>
                <a:schemeClr val="tx1"/>
              </a:buClr>
              <a:buNone/>
            </a:pPr>
            <a:r>
              <a:rPr lang="en-US" b="1" dirty="0">
                <a:highlight>
                  <a:srgbClr val="00FF00"/>
                </a:highlight>
                <a:latin typeface="Arial" panose="020B0604020202020204" pitchFamily="34" charset="0"/>
                <a:cs typeface="Arial" panose="020B0604020202020204" pitchFamily="34" charset="0"/>
              </a:rPr>
              <a:t>High-level Recommendations For Bellabeat’s Marketing Strategy:</a:t>
            </a:r>
          </a:p>
          <a:p>
            <a:pPr marL="0" indent="0">
              <a:buClr>
                <a:schemeClr val="tx1"/>
              </a:buClr>
              <a:buNone/>
            </a:pPr>
            <a:r>
              <a:rPr lang="en-US" b="1" i="1" dirty="0">
                <a:latin typeface="Arial" panose="020B0604020202020204" pitchFamily="34" charset="0"/>
                <a:cs typeface="Arial" panose="020B0604020202020204" pitchFamily="34" charset="0"/>
              </a:rPr>
              <a:t>Regarding tracking customers’ daily activities</a:t>
            </a:r>
            <a:endParaRPr lang="en-US" b="1" dirty="0">
              <a:latin typeface="Arial" panose="020B0604020202020204" pitchFamily="34" charset="0"/>
              <a:cs typeface="Arial" panose="020B0604020202020204" pitchFamily="34" charset="0"/>
            </a:endParaRPr>
          </a:p>
          <a:p>
            <a:pPr lvl="1">
              <a:buClr>
                <a:schemeClr val="tx1"/>
              </a:buClr>
              <a:buFont typeface="Arial" panose="020B0604020202020204" pitchFamily="34" charset="0"/>
              <a:buChar char="•"/>
            </a:pPr>
            <a:r>
              <a:rPr lang="en-US" dirty="0">
                <a:latin typeface="Arial" panose="020B0604020202020204" pitchFamily="34" charset="0"/>
                <a:cs typeface="Arial" panose="020B0604020202020204" pitchFamily="34" charset="0"/>
              </a:rPr>
              <a:t>Request the technical team to </a:t>
            </a:r>
            <a:r>
              <a:rPr lang="en-US" b="1" dirty="0">
                <a:latin typeface="Arial" panose="020B0604020202020204" pitchFamily="34" charset="0"/>
                <a:cs typeface="Arial" panose="020B0604020202020204" pitchFamily="34" charset="0"/>
              </a:rPr>
              <a:t>add</a:t>
            </a:r>
            <a:r>
              <a:rPr lang="en-US" dirty="0">
                <a:latin typeface="Arial" panose="020B0604020202020204" pitchFamily="34" charset="0"/>
                <a:cs typeface="Arial" panose="020B0604020202020204" pitchFamily="34" charset="0"/>
              </a:rPr>
              <a:t> the function of </a:t>
            </a:r>
            <a:r>
              <a:rPr lang="en-US" b="1" dirty="0">
                <a:latin typeface="Arial" panose="020B0604020202020204" pitchFamily="34" charset="0"/>
                <a:cs typeface="Arial" panose="020B0604020202020204" pitchFamily="34" charset="0"/>
              </a:rPr>
              <a:t>tracking customers' daily activities </a:t>
            </a:r>
            <a:r>
              <a:rPr lang="en-US" dirty="0">
                <a:latin typeface="Arial" panose="020B0604020202020204" pitchFamily="34" charset="0"/>
                <a:cs typeface="Arial" panose="020B0604020202020204" pitchFamily="34" charset="0"/>
              </a:rPr>
              <a:t>(including total walking steps, total walking distance, walking distance for each activity level, total minutes spent for each activity level, and total calories burned) on Bellabeat's smart device </a:t>
            </a:r>
            <a:r>
              <a:rPr lang="en-US" b="1" dirty="0">
                <a:highlight>
                  <a:srgbClr val="00FFFF"/>
                </a:highlight>
                <a:latin typeface="Arial" panose="020B0604020202020204" pitchFamily="34" charset="0"/>
                <a:cs typeface="Arial" panose="020B0604020202020204" pitchFamily="34" charset="0"/>
              </a:rPr>
              <a:t>Time</a:t>
            </a:r>
            <a:r>
              <a:rPr lang="en-US" dirty="0">
                <a:latin typeface="Arial" panose="020B0604020202020204" pitchFamily="34" charset="0"/>
                <a:cs typeface="Arial" panose="020B0604020202020204" pitchFamily="34" charset="0"/>
              </a:rPr>
              <a:t> (if this feature does not already exist). This feature might include </a:t>
            </a:r>
            <a:r>
              <a:rPr lang="en-US" b="1" dirty="0">
                <a:latin typeface="Arial" panose="020B0604020202020204" pitchFamily="34" charset="0"/>
                <a:cs typeface="Arial" panose="020B0604020202020204" pitchFamily="34" charset="0"/>
              </a:rPr>
              <a:t>sending reminders</a:t>
            </a:r>
            <a:r>
              <a:rPr lang="en-US" dirty="0">
                <a:latin typeface="Arial" panose="020B0604020202020204" pitchFamily="34" charset="0"/>
                <a:cs typeface="Arial" panose="020B0604020202020204" pitchFamily="34" charset="0"/>
              </a:rPr>
              <a:t> to customers who take less than 10,000 steps per day.</a:t>
            </a:r>
          </a:p>
          <a:p>
            <a:pPr lvl="1">
              <a:buClr>
                <a:schemeClr val="tx1"/>
              </a:buClr>
              <a:buFont typeface="Arial" panose="020B0604020202020204" pitchFamily="34" charset="0"/>
              <a:buChar char="•"/>
            </a:pPr>
            <a:r>
              <a:rPr lang="en-US" b="1" dirty="0">
                <a:latin typeface="Arial" panose="020B0604020202020204" pitchFamily="34" charset="0"/>
                <a:cs typeface="Arial" panose="020B0604020202020204" pitchFamily="34" charset="0"/>
              </a:rPr>
              <a:t>Encourage everyone to purchase</a:t>
            </a:r>
            <a:r>
              <a:rPr lang="en-US" dirty="0">
                <a:latin typeface="Arial" panose="020B0604020202020204" pitchFamily="34" charset="0"/>
                <a:cs typeface="Arial" panose="020B0604020202020204" pitchFamily="34" charset="0"/>
              </a:rPr>
              <a:t> Bellabeat’s smart device </a:t>
            </a:r>
            <a:r>
              <a:rPr lang="en-US" b="1" dirty="0">
                <a:latin typeface="Arial" panose="020B0604020202020204" pitchFamily="34" charset="0"/>
                <a:cs typeface="Arial" panose="020B0604020202020204" pitchFamily="34" charset="0"/>
              </a:rPr>
              <a:t>Time</a:t>
            </a:r>
            <a:r>
              <a:rPr lang="en-US" dirty="0">
                <a:latin typeface="Arial" panose="020B0604020202020204" pitchFamily="34" charset="0"/>
                <a:cs typeface="Arial" panose="020B0604020202020204" pitchFamily="34" charset="0"/>
              </a:rPr>
              <a:t>, follow CDC’s recommendation to </a:t>
            </a:r>
            <a:r>
              <a:rPr lang="en-US" b="1" dirty="0">
                <a:latin typeface="Arial" panose="020B0604020202020204" pitchFamily="34" charset="0"/>
                <a:cs typeface="Arial" panose="020B0604020202020204" pitchFamily="34" charset="0"/>
              </a:rPr>
              <a:t>set a goal of 10,000</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steps each day</a:t>
            </a:r>
            <a:r>
              <a:rPr lang="en-US" dirty="0">
                <a:latin typeface="Arial" panose="020B0604020202020204" pitchFamily="34" charset="0"/>
                <a:cs typeface="Arial" panose="020B0604020202020204" pitchFamily="34" charset="0"/>
              </a:rPr>
              <a:t>, and </a:t>
            </a:r>
            <a:r>
              <a:rPr lang="en-US" b="1" dirty="0">
                <a:latin typeface="Arial" panose="020B0604020202020204" pitchFamily="34" charset="0"/>
                <a:cs typeface="Arial" panose="020B0604020202020204" pitchFamily="34" charset="0"/>
              </a:rPr>
              <a:t>track the daily activity using Time</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Every</a:t>
            </a:r>
            <a:r>
              <a:rPr lang="en-US" dirty="0">
                <a:latin typeface="Arial" panose="020B0604020202020204" pitchFamily="34" charset="0"/>
                <a:cs typeface="Arial" panose="020B0604020202020204" pitchFamily="34" charset="0"/>
              </a:rPr>
              <a:t> consumer in the dataset was interested in and used this feature, but at least </a:t>
            </a:r>
            <a:r>
              <a:rPr lang="en-US" b="1" dirty="0">
                <a:highlight>
                  <a:srgbClr val="FFFF00"/>
                </a:highlight>
                <a:latin typeface="Arial" panose="020B0604020202020204" pitchFamily="34" charset="0"/>
                <a:cs typeface="Arial" panose="020B0604020202020204" pitchFamily="34" charset="0"/>
              </a:rPr>
              <a:t>70%</a:t>
            </a:r>
            <a:r>
              <a:rPr lang="en-US" dirty="0">
                <a:latin typeface="Arial" panose="020B0604020202020204" pitchFamily="34" charset="0"/>
                <a:cs typeface="Arial" panose="020B0604020202020204" pitchFamily="34" charset="0"/>
              </a:rPr>
              <a:t> of consumers in the dataset took less than 10,000 steps per day. If Bellabeat's marketing team can properly motivate buyers, there could </a:t>
            </a:r>
            <a:r>
              <a:rPr lang="en-US" b="1" dirty="0">
                <a:latin typeface="Arial" panose="020B0604020202020204" pitchFamily="34" charset="0"/>
                <a:cs typeface="Arial" panose="020B0604020202020204" pitchFamily="34" charset="0"/>
              </a:rPr>
              <a:t>be </a:t>
            </a:r>
            <a:r>
              <a:rPr lang="en-US" b="1" dirty="0">
                <a:highlight>
                  <a:srgbClr val="FF00FF"/>
                </a:highlight>
                <a:latin typeface="Arial" panose="020B0604020202020204" pitchFamily="34" charset="0"/>
                <a:cs typeface="Arial" panose="020B0604020202020204" pitchFamily="34" charset="0"/>
              </a:rPr>
              <a:t>a lot of growth</a:t>
            </a:r>
            <a:r>
              <a:rPr lang="en-US" dirty="0">
                <a:latin typeface="Arial" panose="020B0604020202020204" pitchFamily="34" charset="0"/>
                <a:cs typeface="Arial" panose="020B0604020202020204" pitchFamily="34" charset="0"/>
              </a:rPr>
              <a:t> in this area.</a:t>
            </a:r>
          </a:p>
          <a:p>
            <a:pPr lvl="1">
              <a:buClr>
                <a:schemeClr val="tx1"/>
              </a:buCl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buClr>
                <a:schemeClr val="tx1"/>
              </a:buCl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buClr>
                <a:schemeClr val="tx1"/>
              </a:buCl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1">
              <a:buClr>
                <a:schemeClr val="tx1"/>
              </a:buClr>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lvl="2">
              <a:buClr>
                <a:schemeClr val="tx1"/>
              </a:buClr>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0" indent="0">
              <a:buClr>
                <a:schemeClr val="tx1"/>
              </a:buClr>
              <a:buNone/>
            </a:pPr>
            <a:endParaRPr lang="en-US" dirty="0">
              <a:latin typeface="Arial" panose="020B0604020202020204" pitchFamily="34" charset="0"/>
              <a:cs typeface="Arial" panose="020B0604020202020204" pitchFamily="34" charset="0"/>
            </a:endParaRPr>
          </a:p>
          <a:p>
            <a:pPr marL="0" indent="0">
              <a:buClr>
                <a:schemeClr val="tx1"/>
              </a:buClr>
              <a:buNone/>
            </a:pPr>
            <a:endParaRPr lang="en-US" dirty="0"/>
          </a:p>
          <a:p>
            <a:pPr lvl="1">
              <a:buFont typeface="Arial" panose="020B0604020202020204" pitchFamily="34" charset="0"/>
              <a:buChar char="•"/>
            </a:pPr>
            <a:endParaRPr lang="en-US" dirty="0"/>
          </a:p>
          <a:p>
            <a:pPr>
              <a:buFont typeface="Arial" panose="020B0604020202020204" pitchFamily="34" charset="0"/>
              <a:buChar char="•"/>
            </a:pPr>
            <a:endParaRPr lang="en-US" dirty="0"/>
          </a:p>
        </p:txBody>
      </p:sp>
    </p:spTree>
    <p:extLst>
      <p:ext uri="{BB962C8B-B14F-4D97-AF65-F5344CB8AC3E}">
        <p14:creationId xmlns:p14="http://schemas.microsoft.com/office/powerpoint/2010/main" val="1837910441"/>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EFAA5-F998-07A4-F77E-2D1AC8EC03CE}"/>
              </a:ext>
            </a:extLst>
          </p:cNvPr>
          <p:cNvSpPr>
            <a:spLocks noGrp="1"/>
          </p:cNvSpPr>
          <p:nvPr>
            <p:ph type="title"/>
          </p:nvPr>
        </p:nvSpPr>
        <p:spPr>
          <a:xfrm>
            <a:off x="1545021" y="306333"/>
            <a:ext cx="9978764" cy="936313"/>
          </a:xfrm>
        </p:spPr>
        <p:txBody>
          <a:bodyPr>
            <a:normAutofit/>
          </a:bodyPr>
          <a:lstStyle/>
          <a:p>
            <a:r>
              <a:rPr lang="en-US" sz="3600" b="1" dirty="0">
                <a:solidFill>
                  <a:schemeClr val="tx1"/>
                </a:solidFill>
                <a:latin typeface="Arial Black" panose="020B0A04020102020204" pitchFamily="34" charset="0"/>
              </a:rPr>
              <a:t>Data Preparation and Data Exploration</a:t>
            </a:r>
          </a:p>
        </p:txBody>
      </p:sp>
      <p:sp>
        <p:nvSpPr>
          <p:cNvPr id="3" name="Content Placeholder 2">
            <a:extLst>
              <a:ext uri="{FF2B5EF4-FFF2-40B4-BE49-F238E27FC236}">
                <a16:creationId xmlns:a16="http://schemas.microsoft.com/office/drawing/2014/main" id="{03ED702C-F62B-2056-39CA-F37F5BD0A1F5}"/>
              </a:ext>
            </a:extLst>
          </p:cNvPr>
          <p:cNvSpPr>
            <a:spLocks noGrp="1"/>
          </p:cNvSpPr>
          <p:nvPr>
            <p:ph idx="1"/>
          </p:nvPr>
        </p:nvSpPr>
        <p:spPr>
          <a:xfrm>
            <a:off x="1421120" y="1344515"/>
            <a:ext cx="10231618" cy="5302469"/>
          </a:xfrm>
        </p:spPr>
        <p:txBody>
          <a:bodyPr>
            <a:normAutofit/>
          </a:bodyPr>
          <a:lstStyle/>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The data used for this case study is the “</a:t>
            </a:r>
            <a:r>
              <a:rPr lang="en-US" sz="2800" b="1" dirty="0">
                <a:latin typeface="Arial" panose="020B0604020202020204" pitchFamily="34" charset="0"/>
                <a:cs typeface="Arial" panose="020B0604020202020204" pitchFamily="34" charset="0"/>
              </a:rPr>
              <a:t>FitBit Fitness Tracker Data</a:t>
            </a:r>
            <a:r>
              <a:rPr lang="en-US" sz="2800" dirty="0">
                <a:latin typeface="Arial" panose="020B0604020202020204" pitchFamily="34" charset="0"/>
                <a:cs typeface="Arial" panose="020B0604020202020204" pitchFamily="34" charset="0"/>
              </a:rPr>
              <a:t>” which was downloaded from Kaggle. </a:t>
            </a:r>
          </a:p>
          <a:p>
            <a:pPr>
              <a:buFont typeface="Wingdings" panose="05000000000000000000" pitchFamily="2" charset="2"/>
              <a:buChar char="Ø"/>
            </a:pPr>
            <a:r>
              <a:rPr lang="en-US" sz="2800" dirty="0">
                <a:latin typeface="Arial" panose="020B0604020202020204" pitchFamily="34" charset="0"/>
                <a:cs typeface="Arial" panose="020B0604020202020204" pitchFamily="34" charset="0"/>
              </a:rPr>
              <a:t>This Kaggle data set contains personal fitness tracker from thirty fitbit users. Thirty eligible Fitbit users consented to the submission of personal tracker data, including minute-level output for </a:t>
            </a:r>
            <a:r>
              <a:rPr lang="en-US" sz="2800" b="1" dirty="0">
                <a:latin typeface="Arial" panose="020B0604020202020204" pitchFamily="34" charset="0"/>
                <a:cs typeface="Arial" panose="020B0604020202020204" pitchFamily="34" charset="0"/>
              </a:rPr>
              <a:t>physical activity</a:t>
            </a:r>
            <a:r>
              <a:rPr lang="en-US" sz="2800" dirty="0">
                <a:latin typeface="Arial" panose="020B0604020202020204" pitchFamily="34" charset="0"/>
                <a:cs typeface="Arial" panose="020B0604020202020204" pitchFamily="34" charset="0"/>
              </a:rPr>
              <a:t>, </a:t>
            </a:r>
            <a:r>
              <a:rPr lang="en-US" sz="2800" b="1" dirty="0">
                <a:latin typeface="Arial" panose="020B0604020202020204" pitchFamily="34" charset="0"/>
                <a:cs typeface="Arial" panose="020B0604020202020204" pitchFamily="34" charset="0"/>
              </a:rPr>
              <a:t>heart rate</a:t>
            </a:r>
            <a:r>
              <a:rPr lang="en-US" sz="2800" dirty="0">
                <a:latin typeface="Arial" panose="020B0604020202020204" pitchFamily="34" charset="0"/>
                <a:cs typeface="Arial" panose="020B0604020202020204" pitchFamily="34" charset="0"/>
              </a:rPr>
              <a:t>, and </a:t>
            </a:r>
            <a:r>
              <a:rPr lang="en-US" sz="2800" b="1" dirty="0">
                <a:latin typeface="Arial" panose="020B0604020202020204" pitchFamily="34" charset="0"/>
                <a:cs typeface="Arial" panose="020B0604020202020204" pitchFamily="34" charset="0"/>
              </a:rPr>
              <a:t>sleep monitoring</a:t>
            </a:r>
            <a:r>
              <a:rPr lang="en-US" sz="2800" dirty="0">
                <a:latin typeface="Arial" panose="020B0604020202020204" pitchFamily="34" charset="0"/>
                <a:cs typeface="Arial" panose="020B0604020202020204" pitchFamily="34" charset="0"/>
              </a:rPr>
              <a:t>. It includes information about daily activity, steps, and heart rate that can be used to explore users’ habits.</a:t>
            </a:r>
          </a:p>
          <a:p>
            <a:pPr marL="457200" lvl="1" indent="0">
              <a:buNone/>
            </a:pPr>
            <a:endParaRPr lang="en-US" dirty="0"/>
          </a:p>
          <a:p>
            <a:endParaRPr lang="en-US" dirty="0"/>
          </a:p>
          <a:p>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3908697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76B95-93E5-C4BB-8036-9CFCCB9C2B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D35C7D-B461-5FD5-6280-C922A55806F9}"/>
              </a:ext>
            </a:extLst>
          </p:cNvPr>
          <p:cNvSpPr>
            <a:spLocks noGrp="1"/>
          </p:cNvSpPr>
          <p:nvPr>
            <p:ph type="title"/>
          </p:nvPr>
        </p:nvSpPr>
        <p:spPr>
          <a:xfrm>
            <a:off x="1545021" y="306333"/>
            <a:ext cx="9978764" cy="936313"/>
          </a:xfrm>
        </p:spPr>
        <p:txBody>
          <a:bodyPr>
            <a:normAutofit/>
          </a:bodyPr>
          <a:lstStyle/>
          <a:p>
            <a:r>
              <a:rPr lang="en-US" sz="3600" b="1" dirty="0">
                <a:solidFill>
                  <a:schemeClr val="tx1"/>
                </a:solidFill>
                <a:latin typeface="Arial Black" panose="020B0A04020102020204" pitchFamily="34" charset="0"/>
              </a:rPr>
              <a:t>Data Preparation and Data Exploration</a:t>
            </a:r>
          </a:p>
        </p:txBody>
      </p:sp>
      <p:sp>
        <p:nvSpPr>
          <p:cNvPr id="3" name="Content Placeholder 2">
            <a:extLst>
              <a:ext uri="{FF2B5EF4-FFF2-40B4-BE49-F238E27FC236}">
                <a16:creationId xmlns:a16="http://schemas.microsoft.com/office/drawing/2014/main" id="{50B24A92-8518-3D60-D81F-CDD2912ADD90}"/>
              </a:ext>
            </a:extLst>
          </p:cNvPr>
          <p:cNvSpPr>
            <a:spLocks noGrp="1"/>
          </p:cNvSpPr>
          <p:nvPr>
            <p:ph idx="1"/>
          </p:nvPr>
        </p:nvSpPr>
        <p:spPr>
          <a:xfrm>
            <a:off x="1421120" y="1344515"/>
            <a:ext cx="10231618" cy="5302469"/>
          </a:xfrm>
        </p:spPr>
        <p:txBody>
          <a:bodyPr>
            <a:normAutofit/>
          </a:bodyPr>
          <a:lstStyle/>
          <a:p>
            <a:pPr>
              <a:buFont typeface="Wingdings" panose="05000000000000000000" pitchFamily="2" charset="2"/>
              <a:buChar char="Ø"/>
            </a:pPr>
            <a:r>
              <a:rPr lang="en-US" sz="2400" dirty="0">
                <a:latin typeface="Arial" panose="020B0604020202020204" pitchFamily="34" charset="0"/>
                <a:cs typeface="Arial" panose="020B0604020202020204" pitchFamily="34" charset="0"/>
              </a:rPr>
              <a:t>There are 18 files in the dataset. Not all the files were used for the analysis. The following is a description of the files used in (part 1) of this case study:</a:t>
            </a:r>
          </a:p>
          <a:p>
            <a:pPr marL="598932" lvl="1">
              <a:buFont typeface="Arial" panose="020B0604020202020204" pitchFamily="34" charset="0"/>
              <a:buChar char="•"/>
            </a:pPr>
            <a:r>
              <a:rPr lang="en-US" sz="2000" dirty="0">
                <a:latin typeface="Arial" panose="020B0604020202020204" pitchFamily="34" charset="0"/>
                <a:cs typeface="Arial" panose="020B0604020202020204" pitchFamily="34" charset="0"/>
              </a:rPr>
              <a:t>dailyActivity_merged.csv - this file contains the following columns: Id, ActivityDate, (in Short Date format “m/d/yyyy”), TotalSteps, TotalDistance, VeryActiveDistance, ModeratelyActiveDistance, LightActiveDistance, SedentaryActiveDistance, VeryActiveMinutes, FairlyActiveMinutes,  LightlyActiveMinutes, SedentaryMinutes, Calories, etc.</a:t>
            </a:r>
          </a:p>
          <a:p>
            <a:pPr marL="457200" lvl="1" indent="0">
              <a:buNone/>
            </a:pPr>
            <a:endParaRPr lang="en-US" dirty="0"/>
          </a:p>
          <a:p>
            <a:endParaRPr lang="en-US" dirty="0"/>
          </a:p>
          <a:p>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2219075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2DE8A-316D-2BB6-AD5C-2D125B308241}"/>
              </a:ext>
            </a:extLst>
          </p:cNvPr>
          <p:cNvSpPr>
            <a:spLocks noGrp="1"/>
          </p:cNvSpPr>
          <p:nvPr>
            <p:ph type="title"/>
          </p:nvPr>
        </p:nvSpPr>
        <p:spPr>
          <a:xfrm>
            <a:off x="677333" y="609600"/>
            <a:ext cx="8884355" cy="880533"/>
          </a:xfrm>
        </p:spPr>
        <p:txBody>
          <a:bodyPr>
            <a:normAutofit/>
          </a:bodyPr>
          <a:lstStyle/>
          <a:p>
            <a:r>
              <a:rPr lang="en-US" dirty="0">
                <a:latin typeface="Arial Black" panose="020B0A04020102020204" pitchFamily="34" charset="0"/>
              </a:rPr>
              <a:t>Data Processing – Daily Activity</a:t>
            </a:r>
          </a:p>
        </p:txBody>
      </p:sp>
      <p:sp>
        <p:nvSpPr>
          <p:cNvPr id="3" name="Content Placeholder 2">
            <a:extLst>
              <a:ext uri="{FF2B5EF4-FFF2-40B4-BE49-F238E27FC236}">
                <a16:creationId xmlns:a16="http://schemas.microsoft.com/office/drawing/2014/main" id="{6F3FA1B4-BEB1-E7B4-FC1D-6B7C892219DF}"/>
              </a:ext>
            </a:extLst>
          </p:cNvPr>
          <p:cNvSpPr>
            <a:spLocks noGrp="1"/>
          </p:cNvSpPr>
          <p:nvPr>
            <p:ph idx="1"/>
          </p:nvPr>
        </p:nvSpPr>
        <p:spPr>
          <a:xfrm>
            <a:off x="677334" y="1715911"/>
            <a:ext cx="9223022" cy="4752622"/>
          </a:xfrm>
        </p:spPr>
        <p:txBody>
          <a:bodyPr>
            <a:normAutofit fontScale="92500" lnSpcReduction="10000"/>
          </a:bodyPr>
          <a:lstStyle/>
          <a:p>
            <a:pPr>
              <a:buFont typeface="Arial" panose="020B0604020202020204" pitchFamily="34" charset="0"/>
              <a:buChar char="•"/>
            </a:pPr>
            <a:r>
              <a:rPr lang="en-US" dirty="0">
                <a:solidFill>
                  <a:schemeClr val="tx1"/>
                </a:solidFill>
              </a:rPr>
              <a:t>Open dailyActivity_merged.csv and save it as an Excel Workbook.</a:t>
            </a:r>
          </a:p>
          <a:p>
            <a:pPr>
              <a:buFont typeface="Arial" panose="020B0604020202020204" pitchFamily="34" charset="0"/>
              <a:buChar char="•"/>
            </a:pPr>
            <a:r>
              <a:rPr lang="en-US" dirty="0">
                <a:solidFill>
                  <a:schemeClr val="tx1"/>
                </a:solidFill>
              </a:rPr>
              <a:t>Built a Pivot Table to count number of rows associated with each consumers. </a:t>
            </a:r>
            <a:r>
              <a:rPr lang="en-US" dirty="0">
                <a:solidFill>
                  <a:schemeClr val="tx1"/>
                </a:solidFill>
                <a:highlight>
                  <a:srgbClr val="FFFF00"/>
                </a:highlight>
              </a:rPr>
              <a:t>Removed all rows associated with consumers with less than 15 days of data </a:t>
            </a:r>
            <a:r>
              <a:rPr lang="en-US" dirty="0">
                <a:solidFill>
                  <a:schemeClr val="tx1"/>
                </a:solidFill>
              </a:rPr>
              <a:t>(15 days is 50% of 31 days, that is, the number of days from 4/12/2016 to 5/12/2016). Otherwise, the data might be biased. One consumer (4057192912) were impacted. </a:t>
            </a:r>
          </a:p>
          <a:p>
            <a:pPr>
              <a:buFont typeface="Arial" panose="020B0604020202020204" pitchFamily="34" charset="0"/>
              <a:buChar char="•"/>
            </a:pPr>
            <a:r>
              <a:rPr lang="en-US" dirty="0">
                <a:solidFill>
                  <a:schemeClr val="tx1"/>
                </a:solidFill>
              </a:rPr>
              <a:t>Built a pivot table to sum up the total calories consumed by each consumer. Do the same to sum up the total calories consumed by each consumer in hourlyCalories_merged file. Compared these two sets of values. </a:t>
            </a:r>
            <a:r>
              <a:rPr lang="en-US" dirty="0">
                <a:solidFill>
                  <a:schemeClr val="tx1"/>
                </a:solidFill>
                <a:highlight>
                  <a:srgbClr val="FFFF00"/>
                </a:highlight>
              </a:rPr>
              <a:t>Delete rows associated with consumers whose total calorie values ​​calculated here are significantly different from that values ​​calculated in another file </a:t>
            </a:r>
            <a:r>
              <a:rPr lang="en-US" dirty="0">
                <a:solidFill>
                  <a:schemeClr val="tx1"/>
                </a:solidFill>
              </a:rPr>
              <a:t>(difference greater than 1000 calories). Four consumers (8583815059, 6117666160, 4388161847, and 4319703577) were impacted.</a:t>
            </a:r>
          </a:p>
          <a:p>
            <a:pPr>
              <a:buFont typeface="Arial" panose="020B0604020202020204" pitchFamily="34" charset="0"/>
              <a:buChar char="•"/>
            </a:pPr>
            <a:r>
              <a:rPr lang="en-US" dirty="0">
                <a:solidFill>
                  <a:schemeClr val="tx1"/>
                </a:solidFill>
              </a:rPr>
              <a:t>It’s not clear that if sleeping time is considered SedentaryMinutes. Let’s added a new column TotalMinutes to sum up VeryActiveMinutes, FairlyActiveMinutes, LightlyActiveMinutes and SedentaryMinutes. There are 400+ rows have TotalMinutes field equal to 1440. Looks like sleeping time is considered SedentaryMinutes for some consumers, but not all the consumers. Anyway, </a:t>
            </a:r>
            <a:r>
              <a:rPr lang="en-US" dirty="0">
                <a:solidFill>
                  <a:schemeClr val="tx1"/>
                </a:solidFill>
                <a:highlight>
                  <a:srgbClr val="FFFF00"/>
                </a:highlight>
              </a:rPr>
              <a:t>remove rows with TotalMinutes less than 720 (half day).</a:t>
            </a:r>
          </a:p>
          <a:p>
            <a:pPr marL="457200" lvl="1" indent="0">
              <a:buNone/>
            </a:pPr>
            <a:endParaRPr lang="en-US" dirty="0">
              <a:solidFill>
                <a:schemeClr val="tx1"/>
              </a:solidFill>
            </a:endParaRPr>
          </a:p>
          <a:p>
            <a:pPr lvl="1">
              <a:buFont typeface="Arial" panose="020B0604020202020204" pitchFamily="34" charset="0"/>
              <a:buChar char="•"/>
            </a:pPr>
            <a:endParaRPr lang="en-US" dirty="0">
              <a:solidFill>
                <a:schemeClr val="tx1"/>
              </a:solidFill>
            </a:endParaRPr>
          </a:p>
          <a:p>
            <a:pPr lvl="1">
              <a:buFont typeface="Arial" panose="020B0604020202020204" pitchFamily="34" charset="0"/>
              <a:buChar char="•"/>
            </a:pPr>
            <a:endParaRPr lang="en-US" dirty="0">
              <a:solidFill>
                <a:schemeClr val="tx1"/>
              </a:solidFill>
            </a:endParaRPr>
          </a:p>
          <a:p>
            <a:pPr>
              <a:buFont typeface="Wingdings" panose="05000000000000000000" pitchFamily="2" charset="2"/>
              <a:buChar char="Ø"/>
            </a:pPr>
            <a:endParaRPr lang="en-US" dirty="0">
              <a:solidFill>
                <a:schemeClr val="tx1"/>
              </a:solidFill>
            </a:endParaRPr>
          </a:p>
          <a:p>
            <a:pPr>
              <a:buFont typeface="Wingdings" panose="05000000000000000000" pitchFamily="2" charset="2"/>
              <a:buChar char="Ø"/>
            </a:pPr>
            <a:endParaRPr lang="en-US" dirty="0">
              <a:solidFill>
                <a:schemeClr val="tx1"/>
              </a:solidFill>
            </a:endParaRPr>
          </a:p>
          <a:p>
            <a:pPr>
              <a:buFont typeface="Wingdings" panose="05000000000000000000" pitchFamily="2" charset="2"/>
              <a:buChar char="Ø"/>
            </a:pPr>
            <a:endParaRPr lang="en-US" dirty="0">
              <a:solidFill>
                <a:schemeClr val="tx1"/>
              </a:solidFill>
            </a:endParaRPr>
          </a:p>
          <a:p>
            <a:pPr marL="685800" lvl="1">
              <a:buClr>
                <a:schemeClr val="tx1"/>
              </a:buClr>
              <a:buFont typeface="Arial" panose="020B0604020202020204" pitchFamily="34" charset="0"/>
              <a:buChar char="•"/>
            </a:pPr>
            <a:endParaRPr lang="en-US" dirty="0"/>
          </a:p>
        </p:txBody>
      </p:sp>
      <p:sp>
        <p:nvSpPr>
          <p:cNvPr id="4" name="Rectangle 1">
            <a:extLst>
              <a:ext uri="{FF2B5EF4-FFF2-40B4-BE49-F238E27FC236}">
                <a16:creationId xmlns:a16="http://schemas.microsoft.com/office/drawing/2014/main" id="{6F8B248A-8637-1D23-AC44-17C825D1D611}"/>
              </a:ext>
            </a:extLst>
          </p:cNvPr>
          <p:cNvSpPr>
            <a:spLocks noChangeArrowheads="1"/>
          </p:cNvSpPr>
          <p:nvPr/>
        </p:nvSpPr>
        <p:spPr bwMode="auto">
          <a:xfrm>
            <a:off x="0" y="102920"/>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23089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2DE8A-316D-2BB6-AD5C-2D125B308241}"/>
              </a:ext>
            </a:extLst>
          </p:cNvPr>
          <p:cNvSpPr>
            <a:spLocks noGrp="1"/>
          </p:cNvSpPr>
          <p:nvPr>
            <p:ph type="title"/>
          </p:nvPr>
        </p:nvSpPr>
        <p:spPr>
          <a:xfrm>
            <a:off x="677333" y="609600"/>
            <a:ext cx="8884355" cy="880533"/>
          </a:xfrm>
        </p:spPr>
        <p:txBody>
          <a:bodyPr>
            <a:normAutofit fontScale="90000"/>
          </a:bodyPr>
          <a:lstStyle/>
          <a:p>
            <a:r>
              <a:rPr lang="en-US" dirty="0">
                <a:latin typeface="Arial Black" panose="020B0A04020102020204" pitchFamily="34" charset="0"/>
              </a:rPr>
              <a:t>Data Processing – Daily Activity (Continue)</a:t>
            </a:r>
          </a:p>
        </p:txBody>
      </p:sp>
      <p:sp>
        <p:nvSpPr>
          <p:cNvPr id="3" name="Content Placeholder 2">
            <a:extLst>
              <a:ext uri="{FF2B5EF4-FFF2-40B4-BE49-F238E27FC236}">
                <a16:creationId xmlns:a16="http://schemas.microsoft.com/office/drawing/2014/main" id="{6F3FA1B4-BEB1-E7B4-FC1D-6B7C892219DF}"/>
              </a:ext>
            </a:extLst>
          </p:cNvPr>
          <p:cNvSpPr>
            <a:spLocks noGrp="1"/>
          </p:cNvSpPr>
          <p:nvPr>
            <p:ph idx="1"/>
          </p:nvPr>
        </p:nvSpPr>
        <p:spPr>
          <a:xfrm>
            <a:off x="677334" y="1715911"/>
            <a:ext cx="9223022" cy="4752622"/>
          </a:xfrm>
        </p:spPr>
        <p:txBody>
          <a:bodyPr>
            <a:normAutofit fontScale="92500" lnSpcReduction="10000"/>
          </a:bodyPr>
          <a:lstStyle/>
          <a:p>
            <a:pPr indent="-285750">
              <a:buFont typeface="Arial" panose="020B0604020202020204" pitchFamily="34" charset="0"/>
              <a:buChar char="•"/>
            </a:pPr>
            <a:r>
              <a:rPr lang="en-US" dirty="0">
                <a:solidFill>
                  <a:schemeClr val="tx1"/>
                </a:solidFill>
              </a:rPr>
              <a:t>Set a filter such that only rows with 0 TotalSteps value will be displayed. Noticed that there were quite a few rows with 0 value in the all the following fields: TotalSteps, TotalDistance, VeryActiveDistance, ModeratelyActiveDistance, LightlyActiveDistance, VeryActiveMinutes, FairlyActiveMinutes, and LightlyActiveMinutes – most of these rows have 1000+ in their Calories field, but few of these rows (3) just have 0 in their Calories filed. Looks like there is inconsistent way to calculate calorie consumed by each consumer. According to an article, people are still burn calories while they are in sedentary state or even sleep to </a:t>
            </a:r>
            <a:r>
              <a:rPr lang="en-US" b="0" i="0" dirty="0">
                <a:solidFill>
                  <a:srgbClr val="1E1E1E"/>
                </a:solidFill>
                <a:effectLst/>
              </a:rPr>
              <a:t>maintain basic bodily functions. </a:t>
            </a:r>
            <a:r>
              <a:rPr lang="en-US" b="0" i="0" dirty="0">
                <a:solidFill>
                  <a:srgbClr val="1E1E1E"/>
                </a:solidFill>
                <a:effectLst/>
                <a:highlight>
                  <a:srgbClr val="FFFF00"/>
                </a:highlight>
              </a:rPr>
              <a:t>Remove all rows with 0 Calories field.</a:t>
            </a:r>
            <a:endParaRPr lang="en-US" dirty="0">
              <a:solidFill>
                <a:schemeClr val="tx1"/>
              </a:solidFill>
              <a:highlight>
                <a:srgbClr val="FFFF00"/>
              </a:highlight>
            </a:endParaRPr>
          </a:p>
          <a:p>
            <a:pPr indent="-285750">
              <a:buFont typeface="Arial" panose="020B0604020202020204" pitchFamily="34" charset="0"/>
              <a:buChar char="•"/>
            </a:pPr>
            <a:r>
              <a:rPr lang="en-US" dirty="0">
                <a:solidFill>
                  <a:schemeClr val="tx1"/>
                </a:solidFill>
              </a:rPr>
              <a:t>Note: hence “calories burned” is not a reliable way to evaluate the effectiveness of one’s walking/exercise. We will fill filter out the consumers who have quite a few rows with 0 TotalSteps while having 1000+ in Calories fields in some analysis.</a:t>
            </a:r>
          </a:p>
          <a:p>
            <a:pPr marL="57150" indent="0">
              <a:buNone/>
            </a:pPr>
            <a:endParaRPr lang="en-US" dirty="0">
              <a:solidFill>
                <a:schemeClr val="tx1"/>
              </a:solidFill>
            </a:endParaRPr>
          </a:p>
          <a:p>
            <a:pPr marL="57150" indent="0">
              <a:buNone/>
            </a:pPr>
            <a:r>
              <a:rPr lang="en-US" dirty="0">
                <a:solidFill>
                  <a:schemeClr val="tx1"/>
                </a:solidFill>
              </a:rPr>
              <a:t>Here is the article cited above: https://www.health.harvard.edu/staying-healthy/burning-calories-without-exercise?fbclid=IwAR1wfcE9be0GsymB5JHQDPv0HBoYn_LaRT3CBNmHUOpj13hwKBktGBdu6nw#:~:text=It's%20true%3A%20just%20sitting%20on,up%20watching%20TV%20or%20reading</a:t>
            </a:r>
          </a:p>
          <a:p>
            <a:pPr marL="57150" indent="0">
              <a:buNone/>
            </a:pPr>
            <a:endParaRPr lang="en-US" dirty="0">
              <a:solidFill>
                <a:schemeClr val="tx1"/>
              </a:solidFill>
            </a:endParaRPr>
          </a:p>
          <a:p>
            <a:pPr>
              <a:buFont typeface="Wingdings" panose="05000000000000000000" pitchFamily="2" charset="2"/>
              <a:buChar char="Ø"/>
            </a:pPr>
            <a:endParaRPr lang="en-US" dirty="0">
              <a:solidFill>
                <a:schemeClr val="tx1"/>
              </a:solidFill>
            </a:endParaRPr>
          </a:p>
          <a:p>
            <a:pPr>
              <a:buFont typeface="Wingdings" panose="05000000000000000000" pitchFamily="2" charset="2"/>
              <a:buChar char="Ø"/>
            </a:pPr>
            <a:endParaRPr lang="en-US" dirty="0">
              <a:solidFill>
                <a:schemeClr val="tx1"/>
              </a:solidFill>
            </a:endParaRPr>
          </a:p>
          <a:p>
            <a:pPr>
              <a:buFont typeface="Wingdings" panose="05000000000000000000" pitchFamily="2" charset="2"/>
              <a:buChar char="Ø"/>
            </a:pPr>
            <a:endParaRPr lang="en-US" dirty="0">
              <a:solidFill>
                <a:schemeClr val="tx1"/>
              </a:solidFill>
            </a:endParaRPr>
          </a:p>
          <a:p>
            <a:pPr marL="685800" lvl="1">
              <a:buClr>
                <a:schemeClr val="tx1"/>
              </a:buClr>
              <a:buFont typeface="Arial" panose="020B0604020202020204" pitchFamily="34" charset="0"/>
              <a:buChar char="•"/>
            </a:pPr>
            <a:endParaRPr lang="en-US" dirty="0"/>
          </a:p>
        </p:txBody>
      </p:sp>
      <p:sp>
        <p:nvSpPr>
          <p:cNvPr id="4" name="Rectangle 1">
            <a:extLst>
              <a:ext uri="{FF2B5EF4-FFF2-40B4-BE49-F238E27FC236}">
                <a16:creationId xmlns:a16="http://schemas.microsoft.com/office/drawing/2014/main" id="{6F8B248A-8637-1D23-AC44-17C825D1D611}"/>
              </a:ext>
            </a:extLst>
          </p:cNvPr>
          <p:cNvSpPr>
            <a:spLocks noChangeArrowheads="1"/>
          </p:cNvSpPr>
          <p:nvPr/>
        </p:nvSpPr>
        <p:spPr bwMode="auto">
          <a:xfrm>
            <a:off x="0" y="102920"/>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53440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EFAA5-F998-07A4-F77E-2D1AC8EC03CE}"/>
              </a:ext>
            </a:extLst>
          </p:cNvPr>
          <p:cNvSpPr>
            <a:spLocks noGrp="1"/>
          </p:cNvSpPr>
          <p:nvPr>
            <p:ph type="title"/>
          </p:nvPr>
        </p:nvSpPr>
        <p:spPr/>
        <p:txBody>
          <a:bodyPr>
            <a:normAutofit/>
          </a:bodyPr>
          <a:lstStyle/>
          <a:p>
            <a:r>
              <a:rPr lang="en-US" sz="3600" b="1" dirty="0">
                <a:latin typeface="Arial Black" panose="020B0A04020102020204" pitchFamily="34" charset="0"/>
              </a:rPr>
              <a:t>Data Analysis: Daily Activity Tracking</a:t>
            </a:r>
          </a:p>
        </p:txBody>
      </p:sp>
      <p:sp>
        <p:nvSpPr>
          <p:cNvPr id="3" name="Content Placeholder 2">
            <a:extLst>
              <a:ext uri="{FF2B5EF4-FFF2-40B4-BE49-F238E27FC236}">
                <a16:creationId xmlns:a16="http://schemas.microsoft.com/office/drawing/2014/main" id="{03ED702C-F62B-2056-39CA-F37F5BD0A1F5}"/>
              </a:ext>
            </a:extLst>
          </p:cNvPr>
          <p:cNvSpPr>
            <a:spLocks noGrp="1"/>
          </p:cNvSpPr>
          <p:nvPr>
            <p:ph idx="1"/>
          </p:nvPr>
        </p:nvSpPr>
        <p:spPr/>
        <p:txBody>
          <a:bodyPr>
            <a:normAutofit fontScale="92500" lnSpcReduction="20000"/>
          </a:bodyPr>
          <a:lstStyle/>
          <a:p>
            <a:pPr marL="0" indent="0">
              <a:buNone/>
            </a:pPr>
            <a:r>
              <a:rPr lang="en-US" dirty="0">
                <a:latin typeface="Arial" panose="020B0604020202020204" pitchFamily="34" charset="0"/>
                <a:cs typeface="Arial" panose="020B0604020202020204" pitchFamily="34" charset="0"/>
              </a:rPr>
              <a:t>Made some plots to see how TotalSteps and Total Distance data are distributed.</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The Daily TotalSteps histogram shows that the most common set of values for daily total steps are between </a:t>
            </a:r>
            <a:r>
              <a:rPr lang="en-US" b="1" dirty="0">
                <a:latin typeface="Arial" panose="020B0604020202020204" pitchFamily="34" charset="0"/>
                <a:cs typeface="Arial" panose="020B0604020202020204" pitchFamily="34" charset="0"/>
              </a:rPr>
              <a:t>6,000 ~ 8,000 </a:t>
            </a:r>
            <a:r>
              <a:rPr lang="en-US" dirty="0">
                <a:latin typeface="Arial" panose="020B0604020202020204" pitchFamily="34" charset="0"/>
                <a:cs typeface="Arial" panose="020B0604020202020204" pitchFamily="34" charset="0"/>
              </a:rPr>
              <a:t>for consumers in this dataset. There is a long tail in the right side of the plot. </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Daily TotalSteps boxplot shows that the </a:t>
            </a:r>
            <a:r>
              <a:rPr lang="en-US" b="1" dirty="0">
                <a:latin typeface="Arial" panose="020B0604020202020204" pitchFamily="34" charset="0"/>
                <a:cs typeface="Arial" panose="020B0604020202020204" pitchFamily="34" charset="0"/>
              </a:rPr>
              <a:t>median value of daily total steps</a:t>
            </a:r>
            <a:r>
              <a:rPr lang="en-US" dirty="0">
                <a:latin typeface="Arial" panose="020B0604020202020204" pitchFamily="34" charset="0"/>
                <a:cs typeface="Arial" panose="020B0604020202020204" pitchFamily="34" charset="0"/>
              </a:rPr>
              <a:t> is </a:t>
            </a:r>
            <a:r>
              <a:rPr lang="en-US" b="1" dirty="0">
                <a:latin typeface="Arial" panose="020B0604020202020204" pitchFamily="34" charset="0"/>
                <a:cs typeface="Arial" panose="020B0604020202020204" pitchFamily="34" charset="0"/>
              </a:rPr>
              <a:t>7,396</a:t>
            </a:r>
            <a:r>
              <a:rPr lang="en-US" dirty="0">
                <a:latin typeface="Arial" panose="020B0604020202020204" pitchFamily="34" charset="0"/>
                <a:cs typeface="Arial" panose="020B0604020202020204" pitchFamily="34" charset="0"/>
              </a:rPr>
              <a:t>. There are </a:t>
            </a:r>
            <a:r>
              <a:rPr lang="en-US" b="1" dirty="0">
                <a:latin typeface="Arial" panose="020B0604020202020204" pitchFamily="34" charset="0"/>
                <a:cs typeface="Arial" panose="020B0604020202020204" pitchFamily="34" charset="0"/>
              </a:rPr>
              <a:t>some outliers above upper whisker </a:t>
            </a:r>
            <a:r>
              <a:rPr lang="en-US" dirty="0">
                <a:latin typeface="Arial" panose="020B0604020202020204" pitchFamily="34" charset="0"/>
                <a:cs typeface="Arial" panose="020B0604020202020204" pitchFamily="34" charset="0"/>
              </a:rPr>
              <a:t>means there were some consumers who took much more steps than other consumers.</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The Daily TotalDistance histogram shows that the most common values for daily total distance are between </a:t>
            </a:r>
            <a:r>
              <a:rPr lang="en-US" b="1" dirty="0">
                <a:latin typeface="Arial" panose="020B0604020202020204" pitchFamily="34" charset="0"/>
                <a:cs typeface="Arial" panose="020B0604020202020204" pitchFamily="34" charset="0"/>
              </a:rPr>
              <a:t>0 ~ 1.5</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miles </a:t>
            </a:r>
            <a:r>
              <a:rPr lang="en-US" dirty="0">
                <a:latin typeface="Arial" panose="020B0604020202020204" pitchFamily="34" charset="0"/>
                <a:cs typeface="Arial" panose="020B0604020202020204" pitchFamily="34" charset="0"/>
              </a:rPr>
              <a:t>in this dataset. The next common values are between </a:t>
            </a:r>
            <a:r>
              <a:rPr lang="en-US" b="1" dirty="0">
                <a:latin typeface="Arial" panose="020B0604020202020204" pitchFamily="34" charset="0"/>
                <a:cs typeface="Arial" panose="020B0604020202020204" pitchFamily="34" charset="0"/>
              </a:rPr>
              <a:t>4.5</a:t>
            </a:r>
            <a:r>
              <a:rPr lang="en-US" dirty="0">
                <a:latin typeface="Arial" panose="020B0604020202020204" pitchFamily="34" charset="0"/>
                <a:cs typeface="Arial" panose="020B0604020202020204" pitchFamily="34" charset="0"/>
              </a:rPr>
              <a:t> and </a:t>
            </a:r>
            <a:r>
              <a:rPr lang="en-US" b="1" dirty="0">
                <a:latin typeface="Arial" panose="020B0604020202020204" pitchFamily="34" charset="0"/>
                <a:cs typeface="Arial" panose="020B0604020202020204" pitchFamily="34" charset="0"/>
              </a:rPr>
              <a:t>6</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miles </a:t>
            </a:r>
            <a:r>
              <a:rPr lang="en-US" dirty="0">
                <a:latin typeface="Arial" panose="020B0604020202020204" pitchFamily="34" charset="0"/>
                <a:cs typeface="Arial" panose="020B0604020202020204" pitchFamily="34" charset="0"/>
              </a:rPr>
              <a:t>for consumers in this dataset. There is a long tail in the right side of the plot.</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The Daily TotalDistance boxplot shows that the </a:t>
            </a:r>
            <a:r>
              <a:rPr lang="en-US" b="1" dirty="0">
                <a:latin typeface="Arial" panose="020B0604020202020204" pitchFamily="34" charset="0"/>
                <a:cs typeface="Arial" panose="020B0604020202020204" pitchFamily="34" charset="0"/>
              </a:rPr>
              <a:t>median daily total distance</a:t>
            </a:r>
            <a:r>
              <a:rPr lang="en-US" dirty="0">
                <a:latin typeface="Arial" panose="020B0604020202020204" pitchFamily="34" charset="0"/>
                <a:cs typeface="Arial" panose="020B0604020202020204" pitchFamily="34" charset="0"/>
              </a:rPr>
              <a:t> value is </a:t>
            </a:r>
            <a:r>
              <a:rPr lang="en-US" b="1" dirty="0">
                <a:latin typeface="Arial" panose="020B0604020202020204" pitchFamily="34" charset="0"/>
                <a:cs typeface="Arial" panose="020B0604020202020204" pitchFamily="34" charset="0"/>
              </a:rPr>
              <a:t>5.19</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miles</a:t>
            </a:r>
            <a:r>
              <a:rPr lang="en-US" dirty="0">
                <a:latin typeface="Arial" panose="020B0604020202020204" pitchFamily="34" charset="0"/>
                <a:cs typeface="Arial" panose="020B0604020202020204" pitchFamily="34" charset="0"/>
              </a:rPr>
              <a:t>. There are </a:t>
            </a:r>
            <a:r>
              <a:rPr lang="en-US" b="1" dirty="0">
                <a:latin typeface="Arial" panose="020B0604020202020204" pitchFamily="34" charset="0"/>
                <a:cs typeface="Arial" panose="020B0604020202020204" pitchFamily="34" charset="0"/>
              </a:rPr>
              <a:t>quite a few outliers above</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the upper whisker </a:t>
            </a:r>
            <a:r>
              <a:rPr lang="en-US" dirty="0">
                <a:latin typeface="Arial" panose="020B0604020202020204" pitchFamily="34" charset="0"/>
                <a:cs typeface="Arial" panose="020B0604020202020204" pitchFamily="34" charset="0"/>
              </a:rPr>
              <a:t>means there were quite a few consumers who walked much longer in distance than other consumers.</a:t>
            </a:r>
          </a:p>
          <a:p>
            <a:pPr lvl="1">
              <a:buFont typeface="Wingdings" panose="05000000000000000000" pitchFamily="2" charset="2"/>
              <a:buChar char="Ø"/>
            </a:pPr>
            <a:endParaRPr lang="en-US" dirty="0"/>
          </a:p>
          <a:p>
            <a:endParaRPr lang="en-US" dirty="0"/>
          </a:p>
          <a:p>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1135759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EFAA5-F998-07A4-F77E-2D1AC8EC03CE}"/>
              </a:ext>
            </a:extLst>
          </p:cNvPr>
          <p:cNvSpPr>
            <a:spLocks noGrp="1"/>
          </p:cNvSpPr>
          <p:nvPr>
            <p:ph type="title"/>
          </p:nvPr>
        </p:nvSpPr>
        <p:spPr>
          <a:xfrm>
            <a:off x="1545021" y="306333"/>
            <a:ext cx="9959591" cy="1280890"/>
          </a:xfrm>
        </p:spPr>
        <p:txBody>
          <a:bodyPr>
            <a:normAutofit/>
          </a:bodyPr>
          <a:lstStyle/>
          <a:p>
            <a:r>
              <a:rPr lang="en-US" sz="3600" b="1">
                <a:latin typeface="Arial Black" panose="020B0A04020102020204" pitchFamily="34" charset="0"/>
              </a:rPr>
              <a:t>Data Analysis: Daily Activity Tracking</a:t>
            </a:r>
            <a:endParaRPr lang="en-US" sz="3600" b="1" dirty="0">
              <a:latin typeface="Arial Black" panose="020B0A04020102020204" pitchFamily="34" charset="0"/>
            </a:endParaRPr>
          </a:p>
        </p:txBody>
      </p:sp>
      <p:sp>
        <p:nvSpPr>
          <p:cNvPr id="3" name="Content Placeholder 2">
            <a:extLst>
              <a:ext uri="{FF2B5EF4-FFF2-40B4-BE49-F238E27FC236}">
                <a16:creationId xmlns:a16="http://schemas.microsoft.com/office/drawing/2014/main" id="{03ED702C-F62B-2056-39CA-F37F5BD0A1F5}"/>
              </a:ext>
            </a:extLst>
          </p:cNvPr>
          <p:cNvSpPr>
            <a:spLocks noGrp="1"/>
          </p:cNvSpPr>
          <p:nvPr>
            <p:ph idx="1"/>
          </p:nvPr>
        </p:nvSpPr>
        <p:spPr>
          <a:xfrm>
            <a:off x="1429407" y="1860331"/>
            <a:ext cx="10226565" cy="4691336"/>
          </a:xfrm>
        </p:spPr>
        <p:txBody>
          <a:bodyPr>
            <a:normAutofit fontScale="92500" lnSpcReduction="20000"/>
          </a:bodyPr>
          <a:lstStyle/>
          <a:p>
            <a:pPr marL="0" indent="0">
              <a:buNone/>
            </a:pPr>
            <a:r>
              <a:rPr lang="en-US" dirty="0">
                <a:latin typeface="Arial" panose="020B0604020202020204" pitchFamily="34" charset="0"/>
                <a:cs typeface="Arial" panose="020B0604020202020204" pitchFamily="34" charset="0"/>
              </a:rPr>
              <a:t>Made some plots to see how TotalSteps and Total Distance data are distributed.</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The Daily TotalSteps histogram shows that the most common set of values for daily total steps are between </a:t>
            </a:r>
            <a:r>
              <a:rPr lang="en-US" b="1" dirty="0">
                <a:latin typeface="Arial" panose="020B0604020202020204" pitchFamily="34" charset="0"/>
                <a:cs typeface="Arial" panose="020B0604020202020204" pitchFamily="34" charset="0"/>
              </a:rPr>
              <a:t>6,000 ~ 8,000 </a:t>
            </a:r>
            <a:r>
              <a:rPr lang="en-US" dirty="0">
                <a:latin typeface="Arial" panose="020B0604020202020204" pitchFamily="34" charset="0"/>
                <a:cs typeface="Arial" panose="020B0604020202020204" pitchFamily="34" charset="0"/>
              </a:rPr>
              <a:t>for consumers in this dataset. There is a long tail in the right side of the plot. </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The Daily TotalSteps boxplot shows that the </a:t>
            </a:r>
            <a:r>
              <a:rPr lang="en-US" b="1" dirty="0">
                <a:latin typeface="Arial" panose="020B0604020202020204" pitchFamily="34" charset="0"/>
                <a:cs typeface="Arial" panose="020B0604020202020204" pitchFamily="34" charset="0"/>
              </a:rPr>
              <a:t>median value of daily total steps</a:t>
            </a:r>
            <a:r>
              <a:rPr lang="en-US" dirty="0">
                <a:latin typeface="Arial" panose="020B0604020202020204" pitchFamily="34" charset="0"/>
                <a:cs typeface="Arial" panose="020B0604020202020204" pitchFamily="34" charset="0"/>
              </a:rPr>
              <a:t> is </a:t>
            </a:r>
            <a:r>
              <a:rPr lang="en-US" b="1" dirty="0">
                <a:latin typeface="Arial" panose="020B0604020202020204" pitchFamily="34" charset="0"/>
                <a:cs typeface="Arial" panose="020B0604020202020204" pitchFamily="34" charset="0"/>
              </a:rPr>
              <a:t>7,396</a:t>
            </a:r>
            <a:r>
              <a:rPr lang="en-US" dirty="0">
                <a:latin typeface="Arial" panose="020B0604020202020204" pitchFamily="34" charset="0"/>
                <a:cs typeface="Arial" panose="020B0604020202020204" pitchFamily="34" charset="0"/>
              </a:rPr>
              <a:t>. There are </a:t>
            </a:r>
            <a:r>
              <a:rPr lang="en-US" b="1" dirty="0">
                <a:latin typeface="Arial" panose="020B0604020202020204" pitchFamily="34" charset="0"/>
                <a:cs typeface="Arial" panose="020B0604020202020204" pitchFamily="34" charset="0"/>
              </a:rPr>
              <a:t>some outliers above upper whisker </a:t>
            </a:r>
            <a:r>
              <a:rPr lang="en-US" dirty="0">
                <a:latin typeface="Arial" panose="020B0604020202020204" pitchFamily="34" charset="0"/>
                <a:cs typeface="Arial" panose="020B0604020202020204" pitchFamily="34" charset="0"/>
              </a:rPr>
              <a:t>means there were some consumers who took much more steps than other consumers.</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The Daily TotalDistance histogram shows that the most common values for daily total distance are between </a:t>
            </a:r>
            <a:r>
              <a:rPr lang="en-US" b="1" dirty="0">
                <a:latin typeface="Arial" panose="020B0604020202020204" pitchFamily="34" charset="0"/>
                <a:cs typeface="Arial" panose="020B0604020202020204" pitchFamily="34" charset="0"/>
              </a:rPr>
              <a:t>0 ~ 1.5</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miles </a:t>
            </a:r>
            <a:r>
              <a:rPr lang="en-US" dirty="0">
                <a:latin typeface="Arial" panose="020B0604020202020204" pitchFamily="34" charset="0"/>
                <a:cs typeface="Arial" panose="020B0604020202020204" pitchFamily="34" charset="0"/>
              </a:rPr>
              <a:t>in this dataset. The next common values are between </a:t>
            </a:r>
            <a:r>
              <a:rPr lang="en-US" b="1" dirty="0">
                <a:latin typeface="Arial" panose="020B0604020202020204" pitchFamily="34" charset="0"/>
                <a:cs typeface="Arial" panose="020B0604020202020204" pitchFamily="34" charset="0"/>
              </a:rPr>
              <a:t>4.5</a:t>
            </a:r>
            <a:r>
              <a:rPr lang="en-US" dirty="0">
                <a:latin typeface="Arial" panose="020B0604020202020204" pitchFamily="34" charset="0"/>
                <a:cs typeface="Arial" panose="020B0604020202020204" pitchFamily="34" charset="0"/>
              </a:rPr>
              <a:t> and </a:t>
            </a:r>
            <a:r>
              <a:rPr lang="en-US" b="1" dirty="0">
                <a:latin typeface="Arial" panose="020B0604020202020204" pitchFamily="34" charset="0"/>
                <a:cs typeface="Arial" panose="020B0604020202020204" pitchFamily="34" charset="0"/>
              </a:rPr>
              <a:t>6</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miles </a:t>
            </a:r>
            <a:r>
              <a:rPr lang="en-US" dirty="0">
                <a:latin typeface="Arial" panose="020B0604020202020204" pitchFamily="34" charset="0"/>
                <a:cs typeface="Arial" panose="020B0604020202020204" pitchFamily="34" charset="0"/>
              </a:rPr>
              <a:t>for consumers in this dataset. There is a long tail in the right side of the plot.</a:t>
            </a:r>
          </a:p>
          <a:p>
            <a:pPr lvl="1">
              <a:buFont typeface="Wingdings" panose="05000000000000000000" pitchFamily="2" charset="2"/>
              <a:buChar char="Ø"/>
            </a:pPr>
            <a:r>
              <a:rPr lang="en-US" dirty="0">
                <a:latin typeface="Arial" panose="020B0604020202020204" pitchFamily="34" charset="0"/>
                <a:cs typeface="Arial" panose="020B0604020202020204" pitchFamily="34" charset="0"/>
              </a:rPr>
              <a:t> The Daily TotalDistance boxplot shows that the </a:t>
            </a:r>
            <a:r>
              <a:rPr lang="en-US" b="1" dirty="0">
                <a:latin typeface="Arial" panose="020B0604020202020204" pitchFamily="34" charset="0"/>
                <a:cs typeface="Arial" panose="020B0604020202020204" pitchFamily="34" charset="0"/>
              </a:rPr>
              <a:t>median daily total distance</a:t>
            </a:r>
            <a:r>
              <a:rPr lang="en-US" dirty="0">
                <a:latin typeface="Arial" panose="020B0604020202020204" pitchFamily="34" charset="0"/>
                <a:cs typeface="Arial" panose="020B0604020202020204" pitchFamily="34" charset="0"/>
              </a:rPr>
              <a:t> value is </a:t>
            </a:r>
            <a:r>
              <a:rPr lang="en-US" b="1" dirty="0">
                <a:latin typeface="Arial" panose="020B0604020202020204" pitchFamily="34" charset="0"/>
                <a:cs typeface="Arial" panose="020B0604020202020204" pitchFamily="34" charset="0"/>
              </a:rPr>
              <a:t>5.19</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miles</a:t>
            </a:r>
            <a:r>
              <a:rPr lang="en-US" dirty="0">
                <a:latin typeface="Arial" panose="020B0604020202020204" pitchFamily="34" charset="0"/>
                <a:cs typeface="Arial" panose="020B0604020202020204" pitchFamily="34" charset="0"/>
              </a:rPr>
              <a:t>. There are </a:t>
            </a:r>
            <a:r>
              <a:rPr lang="en-US" b="1" dirty="0">
                <a:latin typeface="Arial" panose="020B0604020202020204" pitchFamily="34" charset="0"/>
                <a:cs typeface="Arial" panose="020B0604020202020204" pitchFamily="34" charset="0"/>
              </a:rPr>
              <a:t>quite a few outliers above</a:t>
            </a:r>
            <a:r>
              <a:rPr lang="en-US" dirty="0">
                <a:latin typeface="Arial" panose="020B0604020202020204" pitchFamily="34" charset="0"/>
                <a:cs typeface="Arial" panose="020B0604020202020204" pitchFamily="34" charset="0"/>
              </a:rPr>
              <a:t> </a:t>
            </a:r>
            <a:r>
              <a:rPr lang="en-US" b="1" dirty="0">
                <a:latin typeface="Arial" panose="020B0604020202020204" pitchFamily="34" charset="0"/>
                <a:cs typeface="Arial" panose="020B0604020202020204" pitchFamily="34" charset="0"/>
              </a:rPr>
              <a:t>the upper whisker </a:t>
            </a:r>
            <a:r>
              <a:rPr lang="en-US" dirty="0">
                <a:latin typeface="Arial" panose="020B0604020202020204" pitchFamily="34" charset="0"/>
                <a:cs typeface="Arial" panose="020B0604020202020204" pitchFamily="34" charset="0"/>
              </a:rPr>
              <a:t>means there were quite a few consumers who walked much longer in distance than other consumers.</a:t>
            </a:r>
          </a:p>
          <a:p>
            <a:pPr lvl="1">
              <a:buFont typeface="Wingdings" panose="05000000000000000000" pitchFamily="2" charset="2"/>
              <a:buChar char="Ø"/>
            </a:pPr>
            <a:endParaRPr lang="en-US" dirty="0"/>
          </a:p>
          <a:p>
            <a:endParaRPr lang="en-US" dirty="0"/>
          </a:p>
          <a:p>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2852646802"/>
      </p:ext>
    </p:extLst>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3.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4.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5.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6.xml><?xml version="1.0" encoding="utf-8"?>
<a:theme xmlns:a="http://schemas.openxmlformats.org/drawingml/2006/main" name="Metropolitan">
  <a:themeElements>
    <a:clrScheme name="Metropolitan">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0941A018-FB9B-4401-A32C-7E04526866E0}"/>
    </a:ext>
  </a:extLst>
</a:theme>
</file>

<file path=docProps/app.xml><?xml version="1.0" encoding="utf-8"?>
<Properties xmlns="http://schemas.openxmlformats.org/officeDocument/2006/extended-properties" xmlns:vt="http://schemas.openxmlformats.org/officeDocument/2006/docPropsVTypes">
  <Template>Facet</Template>
  <TotalTime>18129</TotalTime>
  <Words>3406</Words>
  <Application>Microsoft Office PowerPoint</Application>
  <PresentationFormat>Widescreen</PresentationFormat>
  <Paragraphs>279</Paragraphs>
  <Slides>33</Slides>
  <Notes>0</Notes>
  <HiddenSlides>0</HiddenSlides>
  <MMClips>0</MMClips>
  <ScaleCrop>false</ScaleCrop>
  <HeadingPairs>
    <vt:vector size="8" baseType="variant">
      <vt:variant>
        <vt:lpstr>Fonts Used</vt:lpstr>
      </vt:variant>
      <vt:variant>
        <vt:i4>8</vt:i4>
      </vt:variant>
      <vt:variant>
        <vt:lpstr>Theme</vt:lpstr>
      </vt:variant>
      <vt:variant>
        <vt:i4>6</vt:i4>
      </vt:variant>
      <vt:variant>
        <vt:lpstr>Embedded OLE Servers</vt:lpstr>
      </vt:variant>
      <vt:variant>
        <vt:i4>1</vt:i4>
      </vt:variant>
      <vt:variant>
        <vt:lpstr>Slide Titles</vt:lpstr>
      </vt:variant>
      <vt:variant>
        <vt:i4>33</vt:i4>
      </vt:variant>
    </vt:vector>
  </HeadingPairs>
  <TitlesOfParts>
    <vt:vector size="48" baseType="lpstr">
      <vt:lpstr>Arial</vt:lpstr>
      <vt:lpstr>Arial Black</vt:lpstr>
      <vt:lpstr>Calibri</vt:lpstr>
      <vt:lpstr>Calibri Light</vt:lpstr>
      <vt:lpstr>Century Gothic</vt:lpstr>
      <vt:lpstr>Trebuchet MS</vt:lpstr>
      <vt:lpstr>Wingdings</vt:lpstr>
      <vt:lpstr>Wingdings 3</vt:lpstr>
      <vt:lpstr>Facet</vt:lpstr>
      <vt:lpstr>Office Theme</vt:lpstr>
      <vt:lpstr>Ion Boardroom</vt:lpstr>
      <vt:lpstr>Ion</vt:lpstr>
      <vt:lpstr>Wisp</vt:lpstr>
      <vt:lpstr>Metropolitan</vt:lpstr>
      <vt:lpstr>Worksheet</vt:lpstr>
      <vt:lpstr>           Case Study: How Can a Wellness Technology Company Play It Smart? (Part I)   </vt:lpstr>
      <vt:lpstr>Overview of the  Case Study</vt:lpstr>
      <vt:lpstr>Statement of Business Task</vt:lpstr>
      <vt:lpstr>Data Preparation and Data Exploration</vt:lpstr>
      <vt:lpstr>Data Preparation and Data Exploration</vt:lpstr>
      <vt:lpstr>Data Processing – Daily Activity</vt:lpstr>
      <vt:lpstr>Data Processing – Daily Activity (Continue)</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Data Analysis: Daily Activity Tracking</vt:lpstr>
      <vt:lpstr>Key Findings</vt:lpstr>
      <vt:lpstr>Key Findings: Daily Activity Tracking</vt:lpstr>
      <vt:lpstr>Key Findings: Daily Activity Tracking</vt:lpstr>
      <vt:lpstr>Key Findings: Daily Activity Tracking</vt:lpstr>
      <vt:lpstr>Key Findings: Daily Activity Tracking</vt:lpstr>
      <vt:lpstr>Key Findings: Daily Activity Tracking</vt:lpstr>
      <vt:lpstr>Key Findings: Daily Activity Tracking</vt:lpstr>
      <vt:lpstr>Key Findings: Daily Activity Tracking</vt:lpstr>
      <vt:lpstr>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Bellabeat data analysis </dc:title>
  <dc:creator>HUI-YING LU</dc:creator>
  <cp:lastModifiedBy>HUI-YING LU</cp:lastModifiedBy>
  <cp:revision>904</cp:revision>
  <dcterms:created xsi:type="dcterms:W3CDTF">2024-02-02T01:45:21Z</dcterms:created>
  <dcterms:modified xsi:type="dcterms:W3CDTF">2024-02-20T18:59:44Z</dcterms:modified>
</cp:coreProperties>
</file>

<file path=docProps/thumbnail.jpeg>
</file>